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67" r:id="rId3"/>
    <p:sldId id="257" r:id="rId4"/>
    <p:sldId id="264" r:id="rId5"/>
    <p:sldId id="266" r:id="rId6"/>
    <p:sldId id="274" r:id="rId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20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DC5467-9627-46B9-B5A5-FE83AAA6156C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087A78A6-2A2A-4B9B-B58C-B92DC1F3E208}">
      <dgm:prSet phldrT="[Texte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fr-FR" sz="2000" b="1" dirty="0">
              <a:solidFill>
                <a:schemeClr val="bg2"/>
              </a:solidFill>
            </a:rPr>
            <a:t>Nutrition</a:t>
          </a:r>
        </a:p>
      </dgm:t>
    </dgm:pt>
    <dgm:pt modelId="{1B250617-0534-4808-8979-D9E56161DE58}" type="parTrans" cxnId="{97843E84-4678-4219-BA3C-AFD1455CE29A}">
      <dgm:prSet/>
      <dgm:spPr/>
      <dgm:t>
        <a:bodyPr/>
        <a:lstStyle/>
        <a:p>
          <a:endParaRPr lang="fr-FR"/>
        </a:p>
      </dgm:t>
    </dgm:pt>
    <dgm:pt modelId="{9CFCF667-0BCD-4A18-B17A-3C6B8E669B2D}" type="sibTrans" cxnId="{97843E84-4678-4219-BA3C-AFD1455CE29A}">
      <dgm:prSet/>
      <dgm:spPr/>
      <dgm:t>
        <a:bodyPr/>
        <a:lstStyle/>
        <a:p>
          <a:endParaRPr lang="fr-FR"/>
        </a:p>
      </dgm:t>
    </dgm:pt>
    <dgm:pt modelId="{EA09CC1C-4887-497A-8DEF-A23E764F6EF4}">
      <dgm:prSet phldrT="[Texte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fr-FR" sz="1200" b="1" dirty="0">
              <a:solidFill>
                <a:schemeClr val="accent5">
                  <a:lumMod val="75000"/>
                </a:schemeClr>
              </a:solidFill>
            </a:rPr>
            <a:t>Hygiène corporelle et environnementale</a:t>
          </a:r>
        </a:p>
      </dgm:t>
    </dgm:pt>
    <dgm:pt modelId="{20B5545A-D677-4769-ABE9-05F91F621DA7}" type="parTrans" cxnId="{D1277049-3D9D-4B63-89EF-3552452C4FE3}">
      <dgm:prSet/>
      <dgm:spPr/>
      <dgm:t>
        <a:bodyPr/>
        <a:lstStyle/>
        <a:p>
          <a:endParaRPr lang="fr-FR"/>
        </a:p>
      </dgm:t>
    </dgm:pt>
    <dgm:pt modelId="{E9D0C9E8-EBB8-4691-96D2-9399C0CDC88E}" type="sibTrans" cxnId="{D1277049-3D9D-4B63-89EF-3552452C4FE3}">
      <dgm:prSet/>
      <dgm:spPr/>
      <dgm:t>
        <a:bodyPr/>
        <a:lstStyle/>
        <a:p>
          <a:endParaRPr lang="fr-FR"/>
        </a:p>
      </dgm:t>
    </dgm:pt>
    <dgm:pt modelId="{025CD1AA-2500-4A97-BF1E-1BAA76CF31F8}">
      <dgm:prSet phldrT="[Texte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fr-FR" sz="1300" b="1" dirty="0">
              <a:solidFill>
                <a:srgbClr val="FF0000"/>
              </a:solidFill>
            </a:rPr>
            <a:t>Assainissement espace villageois</a:t>
          </a:r>
        </a:p>
      </dgm:t>
    </dgm:pt>
    <dgm:pt modelId="{9A93FC72-998E-4BC3-87A7-7CB6FA334654}" type="parTrans" cxnId="{EC5DC476-B1ED-4A2D-B701-4E74520C913D}">
      <dgm:prSet/>
      <dgm:spPr/>
      <dgm:t>
        <a:bodyPr/>
        <a:lstStyle/>
        <a:p>
          <a:endParaRPr lang="fr-FR"/>
        </a:p>
      </dgm:t>
    </dgm:pt>
    <dgm:pt modelId="{6EDAE160-FD22-4B08-B729-7F4ABEDFBB6C}" type="sibTrans" cxnId="{EC5DC476-B1ED-4A2D-B701-4E74520C913D}">
      <dgm:prSet/>
      <dgm:spPr/>
      <dgm:t>
        <a:bodyPr/>
        <a:lstStyle/>
        <a:p>
          <a:endParaRPr lang="fr-FR"/>
        </a:p>
      </dgm:t>
    </dgm:pt>
    <dgm:pt modelId="{5AABC48B-E201-456C-9E7F-538BE90CCC78}">
      <dgm:prSet phldrT="[Texte]" custT="1"/>
      <dgm:spPr/>
      <dgm:t>
        <a:bodyPr/>
        <a:lstStyle/>
        <a:p>
          <a:r>
            <a:rPr lang="fr-FR" sz="1200" b="1" dirty="0"/>
            <a:t>Eau potable </a:t>
          </a:r>
        </a:p>
      </dgm:t>
    </dgm:pt>
    <dgm:pt modelId="{EC9F0D1E-B9F8-426D-9D49-D3FCD139C49F}" type="parTrans" cxnId="{1ED3A201-7893-42BE-A263-C476AC51CBE0}">
      <dgm:prSet/>
      <dgm:spPr/>
      <dgm:t>
        <a:bodyPr/>
        <a:lstStyle/>
        <a:p>
          <a:endParaRPr lang="fr-FR"/>
        </a:p>
      </dgm:t>
    </dgm:pt>
    <dgm:pt modelId="{8E85C165-7A58-4ACB-BA8F-D2EABCD4267C}" type="sibTrans" cxnId="{1ED3A201-7893-42BE-A263-C476AC51CBE0}">
      <dgm:prSet/>
      <dgm:spPr/>
      <dgm:t>
        <a:bodyPr/>
        <a:lstStyle/>
        <a:p>
          <a:endParaRPr lang="fr-FR"/>
        </a:p>
      </dgm:t>
    </dgm:pt>
    <dgm:pt modelId="{7BC2ADF8-6778-4118-A616-2E1D6D1303AC}" type="pres">
      <dgm:prSet presAssocID="{F7DC5467-9627-46B9-B5A5-FE83AAA6156C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2D8A610B-C439-4D09-99C3-26741FA05A70}" type="pres">
      <dgm:prSet presAssocID="{F7DC5467-9627-46B9-B5A5-FE83AAA6156C}" presName="comp1" presStyleCnt="0"/>
      <dgm:spPr/>
    </dgm:pt>
    <dgm:pt modelId="{24554AB8-F62A-42E6-8C6D-0BCC127AE5AB}" type="pres">
      <dgm:prSet presAssocID="{F7DC5467-9627-46B9-B5A5-FE83AAA6156C}" presName="circle1" presStyleLbl="node1" presStyleIdx="0" presStyleCnt="4" custScaleX="92933" custScaleY="95375" custLinFactNeighborX="8621" custLinFactNeighborY="791"/>
      <dgm:spPr/>
      <dgm:t>
        <a:bodyPr/>
        <a:lstStyle/>
        <a:p>
          <a:endParaRPr lang="de-DE"/>
        </a:p>
      </dgm:t>
    </dgm:pt>
    <dgm:pt modelId="{C6CDF586-039A-4E85-96B1-E845A53E6915}" type="pres">
      <dgm:prSet presAssocID="{F7DC5467-9627-46B9-B5A5-FE83AAA6156C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E01B948-FB64-4B89-B887-943BEF8946C1}" type="pres">
      <dgm:prSet presAssocID="{F7DC5467-9627-46B9-B5A5-FE83AAA6156C}" presName="comp2" presStyleCnt="0"/>
      <dgm:spPr/>
    </dgm:pt>
    <dgm:pt modelId="{12545AFB-E9CD-44A5-ABC4-B2B935A0D4D8}" type="pres">
      <dgm:prSet presAssocID="{F7DC5467-9627-46B9-B5A5-FE83AAA6156C}" presName="circle2" presStyleLbl="node1" presStyleIdx="1" presStyleCnt="4" custScaleX="83814" custScaleY="90282" custLinFactNeighborX="2206" custLinFactNeighborY="-6326"/>
      <dgm:spPr/>
      <dgm:t>
        <a:bodyPr/>
        <a:lstStyle/>
        <a:p>
          <a:endParaRPr lang="de-DE"/>
        </a:p>
      </dgm:t>
    </dgm:pt>
    <dgm:pt modelId="{3C21C9C1-95FA-4F85-9A6C-BAA8C6FBC0E2}" type="pres">
      <dgm:prSet presAssocID="{F7DC5467-9627-46B9-B5A5-FE83AAA6156C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32B1601-08F8-4BE7-9253-E2EE7AE5ADE8}" type="pres">
      <dgm:prSet presAssocID="{F7DC5467-9627-46B9-B5A5-FE83AAA6156C}" presName="comp3" presStyleCnt="0"/>
      <dgm:spPr/>
    </dgm:pt>
    <dgm:pt modelId="{82A28495-5181-43C6-9D15-93175B166F1B}" type="pres">
      <dgm:prSet presAssocID="{F7DC5467-9627-46B9-B5A5-FE83AAA6156C}" presName="circle3" presStyleLbl="node1" presStyleIdx="2" presStyleCnt="4" custScaleX="69278" custScaleY="65310" custLinFactNeighborX="16994" custLinFactNeighborY="-7542"/>
      <dgm:spPr/>
      <dgm:t>
        <a:bodyPr/>
        <a:lstStyle/>
        <a:p>
          <a:endParaRPr lang="de-DE"/>
        </a:p>
      </dgm:t>
    </dgm:pt>
    <dgm:pt modelId="{0A7317A1-B14E-4B9D-82DB-5AE628D54066}" type="pres">
      <dgm:prSet presAssocID="{F7DC5467-9627-46B9-B5A5-FE83AAA6156C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2893346-2C8F-45ED-BB42-524092D8D06A}" type="pres">
      <dgm:prSet presAssocID="{F7DC5467-9627-46B9-B5A5-FE83AAA6156C}" presName="comp4" presStyleCnt="0"/>
      <dgm:spPr/>
    </dgm:pt>
    <dgm:pt modelId="{1C275DB4-939C-404E-A35F-4AD37A017B70}" type="pres">
      <dgm:prSet presAssocID="{F7DC5467-9627-46B9-B5A5-FE83AAA6156C}" presName="circle4" presStyleLbl="node1" presStyleIdx="3" presStyleCnt="4" custScaleX="45513" custScaleY="46838" custLinFactNeighborX="46283" custLinFactNeighborY="-14293"/>
      <dgm:spPr/>
      <dgm:t>
        <a:bodyPr/>
        <a:lstStyle/>
        <a:p>
          <a:endParaRPr lang="de-DE"/>
        </a:p>
      </dgm:t>
    </dgm:pt>
    <dgm:pt modelId="{7E49633D-D434-44B3-ABC4-8D235C92DAA5}" type="pres">
      <dgm:prSet presAssocID="{F7DC5467-9627-46B9-B5A5-FE83AAA6156C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8DF2AAF5-FDFA-4385-9083-1683CA43F6D5}" type="presOf" srcId="{087A78A6-2A2A-4B9B-B58C-B92DC1F3E208}" destId="{24554AB8-F62A-42E6-8C6D-0BCC127AE5AB}" srcOrd="0" destOrd="0" presId="urn:microsoft.com/office/officeart/2005/8/layout/venn2"/>
    <dgm:cxn modelId="{B8C55F17-4336-4DAF-A831-92BCAD321BE9}" type="presOf" srcId="{5AABC48B-E201-456C-9E7F-538BE90CCC78}" destId="{1C275DB4-939C-404E-A35F-4AD37A017B70}" srcOrd="0" destOrd="0" presId="urn:microsoft.com/office/officeart/2005/8/layout/venn2"/>
    <dgm:cxn modelId="{8F7B377E-9307-444C-A66B-84B27859DD35}" type="presOf" srcId="{EA09CC1C-4887-497A-8DEF-A23E764F6EF4}" destId="{3C21C9C1-95FA-4F85-9A6C-BAA8C6FBC0E2}" srcOrd="1" destOrd="0" presId="urn:microsoft.com/office/officeart/2005/8/layout/venn2"/>
    <dgm:cxn modelId="{072C66B4-6243-4EB0-99AD-D7F2ABC86608}" type="presOf" srcId="{025CD1AA-2500-4A97-BF1E-1BAA76CF31F8}" destId="{82A28495-5181-43C6-9D15-93175B166F1B}" srcOrd="0" destOrd="0" presId="urn:microsoft.com/office/officeart/2005/8/layout/venn2"/>
    <dgm:cxn modelId="{0792EB51-4CE2-4F07-A5C5-93B5DC9EE71C}" type="presOf" srcId="{5AABC48B-E201-456C-9E7F-538BE90CCC78}" destId="{7E49633D-D434-44B3-ABC4-8D235C92DAA5}" srcOrd="1" destOrd="0" presId="urn:microsoft.com/office/officeart/2005/8/layout/venn2"/>
    <dgm:cxn modelId="{D1277049-3D9D-4B63-89EF-3552452C4FE3}" srcId="{F7DC5467-9627-46B9-B5A5-FE83AAA6156C}" destId="{EA09CC1C-4887-497A-8DEF-A23E764F6EF4}" srcOrd="1" destOrd="0" parTransId="{20B5545A-D677-4769-ABE9-05F91F621DA7}" sibTransId="{E9D0C9E8-EBB8-4691-96D2-9399C0CDC88E}"/>
    <dgm:cxn modelId="{EC5DC476-B1ED-4A2D-B701-4E74520C913D}" srcId="{F7DC5467-9627-46B9-B5A5-FE83AAA6156C}" destId="{025CD1AA-2500-4A97-BF1E-1BAA76CF31F8}" srcOrd="2" destOrd="0" parTransId="{9A93FC72-998E-4BC3-87A7-7CB6FA334654}" sibTransId="{6EDAE160-FD22-4B08-B729-7F4ABEDFBB6C}"/>
    <dgm:cxn modelId="{97843E84-4678-4219-BA3C-AFD1455CE29A}" srcId="{F7DC5467-9627-46B9-B5A5-FE83AAA6156C}" destId="{087A78A6-2A2A-4B9B-B58C-B92DC1F3E208}" srcOrd="0" destOrd="0" parTransId="{1B250617-0534-4808-8979-D9E56161DE58}" sibTransId="{9CFCF667-0BCD-4A18-B17A-3C6B8E669B2D}"/>
    <dgm:cxn modelId="{9678A21F-A16E-4112-A89A-C66E36E9FAE4}" type="presOf" srcId="{EA09CC1C-4887-497A-8DEF-A23E764F6EF4}" destId="{12545AFB-E9CD-44A5-ABC4-B2B935A0D4D8}" srcOrd="0" destOrd="0" presId="urn:microsoft.com/office/officeart/2005/8/layout/venn2"/>
    <dgm:cxn modelId="{1ED3A201-7893-42BE-A263-C476AC51CBE0}" srcId="{F7DC5467-9627-46B9-B5A5-FE83AAA6156C}" destId="{5AABC48B-E201-456C-9E7F-538BE90CCC78}" srcOrd="3" destOrd="0" parTransId="{EC9F0D1E-B9F8-426D-9D49-D3FCD139C49F}" sibTransId="{8E85C165-7A58-4ACB-BA8F-D2EABCD4267C}"/>
    <dgm:cxn modelId="{DA89ED96-FEDC-4338-8677-642D9D46A198}" type="presOf" srcId="{F7DC5467-9627-46B9-B5A5-FE83AAA6156C}" destId="{7BC2ADF8-6778-4118-A616-2E1D6D1303AC}" srcOrd="0" destOrd="0" presId="urn:microsoft.com/office/officeart/2005/8/layout/venn2"/>
    <dgm:cxn modelId="{A20FDB9D-A9F4-4A10-B09D-8DD4936A3E5F}" type="presOf" srcId="{025CD1AA-2500-4A97-BF1E-1BAA76CF31F8}" destId="{0A7317A1-B14E-4B9D-82DB-5AE628D54066}" srcOrd="1" destOrd="0" presId="urn:microsoft.com/office/officeart/2005/8/layout/venn2"/>
    <dgm:cxn modelId="{6E18C155-C7FE-4C13-BA83-F78FCF5B19EF}" type="presOf" srcId="{087A78A6-2A2A-4B9B-B58C-B92DC1F3E208}" destId="{C6CDF586-039A-4E85-96B1-E845A53E6915}" srcOrd="1" destOrd="0" presId="urn:microsoft.com/office/officeart/2005/8/layout/venn2"/>
    <dgm:cxn modelId="{5940875F-964A-4A9F-94D4-7D767502F647}" type="presParOf" srcId="{7BC2ADF8-6778-4118-A616-2E1D6D1303AC}" destId="{2D8A610B-C439-4D09-99C3-26741FA05A70}" srcOrd="0" destOrd="0" presId="urn:microsoft.com/office/officeart/2005/8/layout/venn2"/>
    <dgm:cxn modelId="{AE00A5EA-BE88-4FA8-A648-CEB32290E8C5}" type="presParOf" srcId="{2D8A610B-C439-4D09-99C3-26741FA05A70}" destId="{24554AB8-F62A-42E6-8C6D-0BCC127AE5AB}" srcOrd="0" destOrd="0" presId="urn:microsoft.com/office/officeart/2005/8/layout/venn2"/>
    <dgm:cxn modelId="{8F2B1AD1-ED40-49D5-9D17-B6575C197409}" type="presParOf" srcId="{2D8A610B-C439-4D09-99C3-26741FA05A70}" destId="{C6CDF586-039A-4E85-96B1-E845A53E6915}" srcOrd="1" destOrd="0" presId="urn:microsoft.com/office/officeart/2005/8/layout/venn2"/>
    <dgm:cxn modelId="{B071764E-014C-4505-9855-E3D6FD043359}" type="presParOf" srcId="{7BC2ADF8-6778-4118-A616-2E1D6D1303AC}" destId="{8E01B948-FB64-4B89-B887-943BEF8946C1}" srcOrd="1" destOrd="0" presId="urn:microsoft.com/office/officeart/2005/8/layout/venn2"/>
    <dgm:cxn modelId="{6DBEE05E-F2C7-4F79-8160-A482FE5B389A}" type="presParOf" srcId="{8E01B948-FB64-4B89-B887-943BEF8946C1}" destId="{12545AFB-E9CD-44A5-ABC4-B2B935A0D4D8}" srcOrd="0" destOrd="0" presId="urn:microsoft.com/office/officeart/2005/8/layout/venn2"/>
    <dgm:cxn modelId="{AB632709-3276-40F5-8EDB-2B587F731F6C}" type="presParOf" srcId="{8E01B948-FB64-4B89-B887-943BEF8946C1}" destId="{3C21C9C1-95FA-4F85-9A6C-BAA8C6FBC0E2}" srcOrd="1" destOrd="0" presId="urn:microsoft.com/office/officeart/2005/8/layout/venn2"/>
    <dgm:cxn modelId="{5A365346-4031-4343-88A6-BECC041F8BA9}" type="presParOf" srcId="{7BC2ADF8-6778-4118-A616-2E1D6D1303AC}" destId="{232B1601-08F8-4BE7-9253-E2EE7AE5ADE8}" srcOrd="2" destOrd="0" presId="urn:microsoft.com/office/officeart/2005/8/layout/venn2"/>
    <dgm:cxn modelId="{97EBDDB4-97A0-4352-BBDF-63BEEF856F68}" type="presParOf" srcId="{232B1601-08F8-4BE7-9253-E2EE7AE5ADE8}" destId="{82A28495-5181-43C6-9D15-93175B166F1B}" srcOrd="0" destOrd="0" presId="urn:microsoft.com/office/officeart/2005/8/layout/venn2"/>
    <dgm:cxn modelId="{919A7502-89BC-4212-B4C0-46BC5B15AB1B}" type="presParOf" srcId="{232B1601-08F8-4BE7-9253-E2EE7AE5ADE8}" destId="{0A7317A1-B14E-4B9D-82DB-5AE628D54066}" srcOrd="1" destOrd="0" presId="urn:microsoft.com/office/officeart/2005/8/layout/venn2"/>
    <dgm:cxn modelId="{2A478E14-128D-45AD-8C6F-A24DA8E2137B}" type="presParOf" srcId="{7BC2ADF8-6778-4118-A616-2E1D6D1303AC}" destId="{72893346-2C8F-45ED-BB42-524092D8D06A}" srcOrd="3" destOrd="0" presId="urn:microsoft.com/office/officeart/2005/8/layout/venn2"/>
    <dgm:cxn modelId="{57EE7E3E-67AD-4825-854B-CB0BA1E3E9D8}" type="presParOf" srcId="{72893346-2C8F-45ED-BB42-524092D8D06A}" destId="{1C275DB4-939C-404E-A35F-4AD37A017B70}" srcOrd="0" destOrd="0" presId="urn:microsoft.com/office/officeart/2005/8/layout/venn2"/>
    <dgm:cxn modelId="{F9A568A5-5EA5-4BBD-8629-F41FA616B79B}" type="presParOf" srcId="{72893346-2C8F-45ED-BB42-524092D8D06A}" destId="{7E49633D-D434-44B3-ABC4-8D235C92DAA5}" srcOrd="1" destOrd="0" presId="urn:microsoft.com/office/officeart/2005/8/layout/venn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554AB8-F62A-42E6-8C6D-0BCC127AE5AB}">
      <dsp:nvSpPr>
        <dsp:cNvPr id="0" name=""/>
        <dsp:cNvSpPr/>
      </dsp:nvSpPr>
      <dsp:spPr>
        <a:xfrm>
          <a:off x="1798125" y="189977"/>
          <a:ext cx="5688800" cy="583828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rnd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>
              <a:solidFill>
                <a:schemeClr val="bg2"/>
              </a:solidFill>
            </a:rPr>
            <a:t>Nutrition</a:t>
          </a:r>
        </a:p>
      </dsp:txBody>
      <dsp:txXfrm>
        <a:off x="3847231" y="481891"/>
        <a:ext cx="1590588" cy="875742"/>
      </dsp:txXfrm>
    </dsp:sp>
    <dsp:sp modelId="{12545AFB-E9CD-44A5-ABC4-B2B935A0D4D8}">
      <dsp:nvSpPr>
        <dsp:cNvPr id="0" name=""/>
        <dsp:cNvSpPr/>
      </dsp:nvSpPr>
      <dsp:spPr>
        <a:xfrm>
          <a:off x="2170594" y="1152439"/>
          <a:ext cx="4104472" cy="442121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9050" cap="rnd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>
              <a:solidFill>
                <a:schemeClr val="accent5">
                  <a:lumMod val="75000"/>
                </a:schemeClr>
              </a:solidFill>
            </a:rPr>
            <a:t>Hygiène corporelle et environnementale</a:t>
          </a:r>
        </a:p>
      </dsp:txBody>
      <dsp:txXfrm>
        <a:off x="3505573" y="1417712"/>
        <a:ext cx="1434513" cy="795819"/>
      </dsp:txXfrm>
    </dsp:sp>
    <dsp:sp modelId="{82A28495-5181-43C6-9D15-93175B166F1B}">
      <dsp:nvSpPr>
        <dsp:cNvPr id="0" name=""/>
        <dsp:cNvSpPr/>
      </dsp:nvSpPr>
      <dsp:spPr>
        <a:xfrm>
          <a:off x="3466727" y="2808608"/>
          <a:ext cx="2544470" cy="2398731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9050" cap="rnd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b="1" kern="1200" dirty="0">
              <a:solidFill>
                <a:srgbClr val="FF0000"/>
              </a:solidFill>
            </a:rPr>
            <a:t>Assainissement espace villageois</a:t>
          </a:r>
        </a:p>
      </dsp:txBody>
      <dsp:txXfrm>
        <a:off x="4146100" y="2988513"/>
        <a:ext cx="1185723" cy="539714"/>
      </dsp:txXfrm>
    </dsp:sp>
    <dsp:sp modelId="{1C275DB4-939C-404E-A35F-4AD37A017B70}">
      <dsp:nvSpPr>
        <dsp:cNvPr id="0" name=""/>
        <dsp:cNvSpPr/>
      </dsp:nvSpPr>
      <dsp:spPr>
        <a:xfrm>
          <a:off x="4690860" y="3973719"/>
          <a:ext cx="1114413" cy="11468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/>
            <a:t>Eau potable </a:t>
          </a:r>
        </a:p>
      </dsp:txBody>
      <dsp:txXfrm>
        <a:off x="4854062" y="4260433"/>
        <a:ext cx="788009" cy="5734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CF885-BE3A-4EFC-8637-35BF879A37AF}" type="datetimeFigureOut">
              <a:rPr lang="fr-FR" smtClean="0"/>
              <a:pPr/>
              <a:t>20/04/2018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1B264-806B-453A-A3BA-4976FE30B7EC}" type="slidenum">
              <a:rPr lang="fr-FR" smtClean="0"/>
              <a:pPr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852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CF885-BE3A-4EFC-8637-35BF879A37AF}" type="datetimeFigureOut">
              <a:rPr lang="fr-FR" smtClean="0"/>
              <a:pPr/>
              <a:t>20/04/2018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1B264-806B-453A-A3BA-4976FE30B7EC}" type="slidenum">
              <a:rPr lang="fr-FR" smtClean="0"/>
              <a:pPr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2787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CF885-BE3A-4EFC-8637-35BF879A37AF}" type="datetimeFigureOut">
              <a:rPr lang="fr-FR" smtClean="0"/>
              <a:pPr/>
              <a:t>20/04/2018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1B264-806B-453A-A3BA-4976FE30B7EC}" type="slidenum">
              <a:rPr lang="fr-FR" smtClean="0"/>
              <a:pPr/>
              <a:t>‹Nr.›</a:t>
            </a:fld>
            <a:endParaRPr lang="fr-FR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450590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CF885-BE3A-4EFC-8637-35BF879A37AF}" type="datetimeFigureOut">
              <a:rPr lang="fr-FR" smtClean="0"/>
              <a:pPr/>
              <a:t>20/04/2018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1B264-806B-453A-A3BA-4976FE30B7EC}" type="slidenum">
              <a:rPr lang="fr-FR" smtClean="0"/>
              <a:pPr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53474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CF885-BE3A-4EFC-8637-35BF879A37AF}" type="datetimeFigureOut">
              <a:rPr lang="fr-FR" smtClean="0"/>
              <a:pPr/>
              <a:t>20/04/2018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1B264-806B-453A-A3BA-4976FE30B7EC}" type="slidenum">
              <a:rPr lang="fr-FR" smtClean="0"/>
              <a:pPr/>
              <a:t>‹Nr.›</a:t>
            </a:fld>
            <a:endParaRPr lang="fr-FR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232243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CF885-BE3A-4EFC-8637-35BF879A37AF}" type="datetimeFigureOut">
              <a:rPr lang="fr-FR" smtClean="0"/>
              <a:pPr/>
              <a:t>20/04/2018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1B264-806B-453A-A3BA-4976FE30B7EC}" type="slidenum">
              <a:rPr lang="fr-FR" smtClean="0"/>
              <a:pPr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19890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CF885-BE3A-4EFC-8637-35BF879A37AF}" type="datetimeFigureOut">
              <a:rPr lang="fr-FR" smtClean="0"/>
              <a:pPr/>
              <a:t>20/04/2018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1B264-806B-453A-A3BA-4976FE30B7EC}" type="slidenum">
              <a:rPr lang="fr-FR" smtClean="0"/>
              <a:pPr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46570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CF885-BE3A-4EFC-8637-35BF879A37AF}" type="datetimeFigureOut">
              <a:rPr lang="fr-FR" smtClean="0"/>
              <a:pPr/>
              <a:t>20/04/2018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1B264-806B-453A-A3BA-4976FE30B7EC}" type="slidenum">
              <a:rPr lang="fr-FR" smtClean="0"/>
              <a:pPr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2995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CF885-BE3A-4EFC-8637-35BF879A37AF}" type="datetimeFigureOut">
              <a:rPr lang="fr-FR" smtClean="0"/>
              <a:pPr/>
              <a:t>20/04/2018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1B264-806B-453A-A3BA-4976FE30B7EC}" type="slidenum">
              <a:rPr lang="fr-FR" smtClean="0"/>
              <a:pPr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8610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CF885-BE3A-4EFC-8637-35BF879A37AF}" type="datetimeFigureOut">
              <a:rPr lang="fr-FR" smtClean="0"/>
              <a:pPr/>
              <a:t>20/04/2018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1B264-806B-453A-A3BA-4976FE30B7EC}" type="slidenum">
              <a:rPr lang="fr-FR" smtClean="0"/>
              <a:pPr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3876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CF885-BE3A-4EFC-8637-35BF879A37AF}" type="datetimeFigureOut">
              <a:rPr lang="fr-FR" smtClean="0"/>
              <a:pPr/>
              <a:t>20/04/2018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1B264-806B-453A-A3BA-4976FE30B7EC}" type="slidenum">
              <a:rPr lang="fr-FR" smtClean="0"/>
              <a:pPr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0124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CF885-BE3A-4EFC-8637-35BF879A37AF}" type="datetimeFigureOut">
              <a:rPr lang="fr-FR" smtClean="0"/>
              <a:pPr/>
              <a:t>20/04/2018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1B264-806B-453A-A3BA-4976FE30B7EC}" type="slidenum">
              <a:rPr lang="fr-FR" smtClean="0"/>
              <a:pPr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4353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CF885-BE3A-4EFC-8637-35BF879A37AF}" type="datetimeFigureOut">
              <a:rPr lang="fr-FR" smtClean="0"/>
              <a:pPr/>
              <a:t>20/04/2018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1B264-806B-453A-A3BA-4976FE30B7EC}" type="slidenum">
              <a:rPr lang="fr-FR" smtClean="0"/>
              <a:pPr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8370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CF885-BE3A-4EFC-8637-35BF879A37AF}" type="datetimeFigureOut">
              <a:rPr lang="fr-FR" smtClean="0"/>
              <a:pPr/>
              <a:t>20/04/2018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1B264-806B-453A-A3BA-4976FE30B7EC}" type="slidenum">
              <a:rPr lang="fr-FR" smtClean="0"/>
              <a:pPr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1458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CF885-BE3A-4EFC-8637-35BF879A37AF}" type="datetimeFigureOut">
              <a:rPr lang="fr-FR" smtClean="0"/>
              <a:pPr/>
              <a:t>20/04/2018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1B264-806B-453A-A3BA-4976FE30B7EC}" type="slidenum">
              <a:rPr lang="fr-FR" smtClean="0"/>
              <a:pPr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0287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CF885-BE3A-4EFC-8637-35BF879A37AF}" type="datetimeFigureOut">
              <a:rPr lang="fr-FR" smtClean="0"/>
              <a:pPr/>
              <a:t>20/04/2018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1B264-806B-453A-A3BA-4976FE30B7EC}" type="slidenum">
              <a:rPr lang="fr-FR" smtClean="0"/>
              <a:pPr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9409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BCF885-BE3A-4EFC-8637-35BF879A37AF}" type="datetimeFigureOut">
              <a:rPr lang="fr-FR" smtClean="0"/>
              <a:pPr/>
              <a:t>20/04/2018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621B264-806B-453A-A3BA-4976FE30B7EC}" type="slidenum">
              <a:rPr lang="fr-FR" smtClean="0"/>
              <a:pPr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2591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5.jpeg"/><Relationship Id="rId12" Type="http://schemas.openxmlformats.org/officeDocument/2006/relationships/image" Target="../media/image2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19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18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31" r="50746"/>
          <a:stretch>
            <a:fillRect/>
          </a:stretch>
        </p:blipFill>
        <p:spPr bwMode="auto">
          <a:xfrm>
            <a:off x="611560" y="1470308"/>
            <a:ext cx="3168352" cy="3960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0" descr="C:\Users\Taratra\Desktop\ranoaina sept\FO_Logo_1sprachig_rot_oHG_rgb_f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260648"/>
            <a:ext cx="144016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4494519" y="6190798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En partenariat avec :  </a:t>
            </a:r>
          </a:p>
        </p:txBody>
      </p:sp>
      <p:pic>
        <p:nvPicPr>
          <p:cNvPr id="14" name="Image 13" descr="LogoFinal 1.bmp"/>
          <p:cNvPicPr/>
          <p:nvPr/>
        </p:nvPicPr>
        <p:blipFill>
          <a:blip r:embed="rId4"/>
          <a:stretch>
            <a:fillRect/>
          </a:stretch>
        </p:blipFill>
        <p:spPr>
          <a:xfrm>
            <a:off x="7740352" y="5728781"/>
            <a:ext cx="1021855" cy="924034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4F38BC50-D70C-44B0-80A8-3DD5E4BDF6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1800" y="5414696"/>
            <a:ext cx="4001431" cy="559216"/>
          </a:xfrm>
          <a:prstGeom prst="rect">
            <a:avLst/>
          </a:prstGeom>
        </p:spPr>
      </p:pic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F34ADFCB-137B-47A0-AD93-08427768C0FF}"/>
              </a:ext>
            </a:extLst>
          </p:cNvPr>
          <p:cNvCxnSpPr/>
          <p:nvPr/>
        </p:nvCxnSpPr>
        <p:spPr>
          <a:xfrm>
            <a:off x="683568" y="2492896"/>
            <a:ext cx="1512168" cy="15841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50EA84DE-DA05-4EC3-A2AB-28A0EDAEF1C1}"/>
              </a:ext>
            </a:extLst>
          </p:cNvPr>
          <p:cNvCxnSpPr/>
          <p:nvPr/>
        </p:nvCxnSpPr>
        <p:spPr>
          <a:xfrm>
            <a:off x="683568" y="2492896"/>
            <a:ext cx="1584176" cy="2160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>
            <a:extLst>
              <a:ext uri="{FF2B5EF4-FFF2-40B4-BE49-F238E27FC236}">
                <a16:creationId xmlns:a16="http://schemas.microsoft.com/office/drawing/2014/main" id="{5BC2CFAC-980A-4E62-924A-832AA0EE27B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6273" y="1485646"/>
            <a:ext cx="4860621" cy="392472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99592" y="207397"/>
            <a:ext cx="6347713" cy="2160240"/>
          </a:xfrm>
        </p:spPr>
        <p:txBody>
          <a:bodyPr>
            <a:noAutofit/>
          </a:bodyPr>
          <a:lstStyle/>
          <a:p>
            <a:pPr algn="ctr"/>
            <a:r>
              <a:rPr lang="fr-FR" sz="6600" b="1" dirty="0">
                <a:solidFill>
                  <a:srgbClr val="002060"/>
                </a:solidFill>
              </a:rPr>
              <a:t>La phase II 2014 - 2017</a:t>
            </a:r>
          </a:p>
        </p:txBody>
      </p:sp>
      <p:pic>
        <p:nvPicPr>
          <p:cNvPr id="4" name="Imag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8424" y="260648"/>
            <a:ext cx="50405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899592" y="2182040"/>
            <a:ext cx="770485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1. Mise à l’échelle de la Phase I</a:t>
            </a:r>
          </a:p>
          <a:p>
            <a:r>
              <a:rPr lang="fr-FR" dirty="0"/>
              <a:t>	- Au niveau l’alimentation en eau des villages (communauté)</a:t>
            </a:r>
          </a:p>
          <a:p>
            <a:r>
              <a:rPr lang="fr-FR" dirty="0"/>
              <a:t>	- Assainissement /hygiène </a:t>
            </a:r>
          </a:p>
          <a:p>
            <a:r>
              <a:rPr lang="fr-FR" dirty="0"/>
              <a:t>	- Nutrition</a:t>
            </a:r>
          </a:p>
          <a:p>
            <a:endParaRPr lang="fr-FR" dirty="0"/>
          </a:p>
          <a:p>
            <a:r>
              <a:rPr lang="fr-FR" dirty="0"/>
              <a:t>2. Relation communauté école (pack école)</a:t>
            </a:r>
          </a:p>
          <a:p>
            <a:r>
              <a:rPr lang="fr-FR" dirty="0"/>
              <a:t> </a:t>
            </a:r>
          </a:p>
          <a:p>
            <a:r>
              <a:rPr lang="fr-FR" dirty="0"/>
              <a:t>3. Ancrage des actions dans la structure de proximité (Commune – Association de base Tsinjo Aina et autres – les petits métiers ruraux - privé) pour leur pérennisation</a:t>
            </a:r>
          </a:p>
          <a:p>
            <a:pPr lvl="0"/>
            <a:endParaRPr lang="fr-FR" dirty="0">
              <a:solidFill>
                <a:prstClr val="black"/>
              </a:solidFill>
            </a:endParaRPr>
          </a:p>
          <a:p>
            <a:pPr lvl="0"/>
            <a:r>
              <a:rPr lang="fr-FR" dirty="0">
                <a:solidFill>
                  <a:prstClr val="black"/>
                </a:solidFill>
              </a:rPr>
              <a:t>4. Amélioration de la gouvernance de proximité (EAH)</a:t>
            </a:r>
          </a:p>
          <a:p>
            <a:endParaRPr lang="fr-FR" dirty="0"/>
          </a:p>
          <a:p>
            <a:r>
              <a:rPr lang="fr-FR" dirty="0"/>
              <a:t>5. Accompagnement des acteurs locaux non étatiques pour constituer la Société civile (au niveau local) /Plaidoyer - Interpellation – Education citoyenne – redevabilité…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98703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5410944" cy="648072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fr-FR" i="1" dirty="0"/>
              <a:t>Objectifs</a:t>
            </a:r>
          </a:p>
        </p:txBody>
      </p:sp>
      <p:pic>
        <p:nvPicPr>
          <p:cNvPr id="4" name="Imag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8424" y="332656"/>
            <a:ext cx="50405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4342504"/>
            <a:ext cx="1687520" cy="1265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Flèche courbée vers la droite 9"/>
          <p:cNvSpPr/>
          <p:nvPr/>
        </p:nvSpPr>
        <p:spPr>
          <a:xfrm>
            <a:off x="395536" y="1841128"/>
            <a:ext cx="648072" cy="230425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1249856"/>
            <a:ext cx="2907154" cy="2180366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9AB5DEE9-1487-4F53-B64C-93CA4D24C64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5547" y="4715081"/>
            <a:ext cx="2465460" cy="2180366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65B8FD1D-F5DF-4B7D-B067-E9874160016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4342504"/>
            <a:ext cx="2138331" cy="1820561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0630620-2FEA-40BE-8155-50E948D09F5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3952" y="5301957"/>
            <a:ext cx="1824945" cy="129367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DBAB95CE-9805-490A-898C-4A6C860EF3E1}"/>
              </a:ext>
            </a:extLst>
          </p:cNvPr>
          <p:cNvSpPr txBox="1"/>
          <p:nvPr/>
        </p:nvSpPr>
        <p:spPr>
          <a:xfrm>
            <a:off x="1547664" y="3573016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Meilleure Gouvernance /Ancrage institutionnel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7783047"/>
              </p:ext>
            </p:extLst>
          </p:nvPr>
        </p:nvGraphicFramePr>
        <p:xfrm>
          <a:off x="457200" y="260350"/>
          <a:ext cx="8229600" cy="612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Image 10" descr="C:\Users\Taratra\Documents\Film\IMG_2568.JPG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98992" y="5285422"/>
            <a:ext cx="2226310" cy="1597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028538B4-51AA-4A20-A33C-120A27D2F15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9925" y="2683877"/>
            <a:ext cx="2649325" cy="1490246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EB46E437-7EC7-443F-9768-4673A9E7FF2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4745727"/>
            <a:ext cx="3179694" cy="2146476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98EE26E4-C43E-428F-A089-C7FC3D4846BC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925" y="159595"/>
            <a:ext cx="2588478" cy="178043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F497994C-0DF1-4E2F-9709-DA0FE9B7E94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05023" y="2722494"/>
            <a:ext cx="2538977" cy="1692652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8D458E2D-B68E-4947-895E-7FE497352ACD}"/>
              </a:ext>
            </a:extLst>
          </p:cNvPr>
          <p:cNvSpPr txBox="1"/>
          <p:nvPr/>
        </p:nvSpPr>
        <p:spPr>
          <a:xfrm>
            <a:off x="971600" y="4695581"/>
            <a:ext cx="222812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solidFill>
                  <a:srgbClr val="FF0000"/>
                </a:solidFill>
              </a:rPr>
              <a:t>2</a:t>
            </a:r>
            <a:r>
              <a:rPr lang="fr-FR" dirty="0">
                <a:solidFill>
                  <a:srgbClr val="FF0000"/>
                </a:solidFill>
              </a:rPr>
              <a:t> communes accompagnées en « Gouvernance »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64DA7808-4741-41C7-8702-F4BE297BE1A6}"/>
              </a:ext>
            </a:extLst>
          </p:cNvPr>
          <p:cNvSpPr txBox="1"/>
          <p:nvPr/>
        </p:nvSpPr>
        <p:spPr>
          <a:xfrm>
            <a:off x="6521748" y="2800359"/>
            <a:ext cx="264932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>
                <a:solidFill>
                  <a:srgbClr val="FF0000"/>
                </a:solidFill>
              </a:rPr>
              <a:t>4</a:t>
            </a:r>
            <a:r>
              <a:rPr lang="fr-FR" b="1" dirty="0">
                <a:solidFill>
                  <a:srgbClr val="FF0000"/>
                </a:solidFill>
              </a:rPr>
              <a:t> pack « Ecoles bleues</a:t>
            </a:r>
            <a:r>
              <a:rPr lang="fr-FR" b="1" dirty="0"/>
              <a:t>  </a:t>
            </a:r>
            <a:r>
              <a:rPr lang="fr-FR" b="1" dirty="0">
                <a:solidFill>
                  <a:srgbClr val="FF0000"/>
                </a:solidFill>
              </a:rPr>
              <a:t>» pour </a:t>
            </a:r>
            <a:r>
              <a:rPr lang="fr-FR" sz="4000" b="1" dirty="0">
                <a:solidFill>
                  <a:srgbClr val="FF0000"/>
                </a:solidFill>
              </a:rPr>
              <a:t>1’708</a:t>
            </a:r>
            <a:r>
              <a:rPr lang="fr-FR" b="1" dirty="0">
                <a:solidFill>
                  <a:srgbClr val="FF0000"/>
                </a:solidFill>
              </a:rPr>
              <a:t> élèves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F988C0D9-6542-4D9E-8F44-79052CFCC655}"/>
              </a:ext>
            </a:extLst>
          </p:cNvPr>
          <p:cNvSpPr txBox="1"/>
          <p:nvPr/>
        </p:nvSpPr>
        <p:spPr>
          <a:xfrm>
            <a:off x="251520" y="2060849"/>
            <a:ext cx="201622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>
                <a:solidFill>
                  <a:srgbClr val="FF0000"/>
                </a:solidFill>
              </a:rPr>
              <a:t>66</a:t>
            </a:r>
            <a:r>
              <a:rPr lang="fr-FR" b="1" dirty="0">
                <a:solidFill>
                  <a:srgbClr val="FF0000"/>
                </a:solidFill>
              </a:rPr>
              <a:t> points d’abreuvement pour le bétail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06BFBFDA-093E-4260-8ABF-826620FAE3FF}"/>
              </a:ext>
            </a:extLst>
          </p:cNvPr>
          <p:cNvSpPr txBox="1"/>
          <p:nvPr/>
        </p:nvSpPr>
        <p:spPr>
          <a:xfrm>
            <a:off x="251520" y="0"/>
            <a:ext cx="187220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>
                <a:solidFill>
                  <a:srgbClr val="FF0000"/>
                </a:solidFill>
              </a:rPr>
              <a:t>18’040</a:t>
            </a:r>
            <a:r>
              <a:rPr lang="fr-FR" b="1" dirty="0">
                <a:solidFill>
                  <a:srgbClr val="FF0000"/>
                </a:solidFill>
              </a:rPr>
              <a:t> Personnes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5D414974-6F43-48B4-B017-F0E6ED5201D8}"/>
              </a:ext>
            </a:extLst>
          </p:cNvPr>
          <p:cNvSpPr txBox="1"/>
          <p:nvPr/>
        </p:nvSpPr>
        <p:spPr>
          <a:xfrm>
            <a:off x="4512914" y="4913680"/>
            <a:ext cx="181626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>
                <a:solidFill>
                  <a:srgbClr val="FF0000"/>
                </a:solidFill>
              </a:rPr>
              <a:t>3’608</a:t>
            </a:r>
            <a:r>
              <a:rPr lang="fr-FR" b="1" dirty="0">
                <a:solidFill>
                  <a:srgbClr val="FF0000"/>
                </a:solidFill>
              </a:rPr>
              <a:t> familles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E43E680A-6BC9-45CE-A6B7-0E364662032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88341" y="79094"/>
            <a:ext cx="3044578" cy="2287783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69D57D0A-BC01-46AB-BDFD-95F48086D867}"/>
              </a:ext>
            </a:extLst>
          </p:cNvPr>
          <p:cNvSpPr txBox="1"/>
          <p:nvPr/>
        </p:nvSpPr>
        <p:spPr>
          <a:xfrm>
            <a:off x="6127575" y="1004853"/>
            <a:ext cx="28565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>
                <a:solidFill>
                  <a:srgbClr val="FF0000"/>
                </a:solidFill>
              </a:rPr>
              <a:t>1’812</a:t>
            </a:r>
            <a:r>
              <a:rPr lang="fr-FR" b="1" dirty="0">
                <a:solidFill>
                  <a:srgbClr val="FF0000"/>
                </a:solidFill>
              </a:rPr>
              <a:t> personnes formées en gestion, entretien-maintenance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986CC95B-7748-4572-BE19-1E52921C414F}"/>
              </a:ext>
            </a:extLst>
          </p:cNvPr>
          <p:cNvSpPr txBox="1"/>
          <p:nvPr/>
        </p:nvSpPr>
        <p:spPr>
          <a:xfrm>
            <a:off x="4268571" y="-14613"/>
            <a:ext cx="30445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/>
              <a:t>RESULTATS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CCE96386-22F4-4767-94E6-224FA938D91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605023" y="4977415"/>
            <a:ext cx="2538977" cy="1904233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02688463-6CE4-4154-A3D4-5AF72242F258}"/>
              </a:ext>
            </a:extLst>
          </p:cNvPr>
          <p:cNvSpPr txBox="1"/>
          <p:nvPr/>
        </p:nvSpPr>
        <p:spPr>
          <a:xfrm>
            <a:off x="6718175" y="4836405"/>
            <a:ext cx="21625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>
                <a:solidFill>
                  <a:srgbClr val="FF0000"/>
                </a:solidFill>
              </a:rPr>
              <a:t>30</a:t>
            </a:r>
            <a:r>
              <a:rPr lang="fr-FR" dirty="0">
                <a:solidFill>
                  <a:srgbClr val="FF0000"/>
                </a:solidFill>
              </a:rPr>
              <a:t> villages ODF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35AB1E4C-320C-46F7-BBF6-E9C6CC1949E0}"/>
              </a:ext>
            </a:extLst>
          </p:cNvPr>
          <p:cNvSpPr txBox="1"/>
          <p:nvPr/>
        </p:nvSpPr>
        <p:spPr>
          <a:xfrm>
            <a:off x="6752568" y="6512316"/>
            <a:ext cx="2162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350 pers/village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1B9A4424-C251-4463-A719-05F3E6CE7E9F}"/>
              </a:ext>
            </a:extLst>
          </p:cNvPr>
          <p:cNvSpPr txBox="1"/>
          <p:nvPr/>
        </p:nvSpPr>
        <p:spPr>
          <a:xfrm>
            <a:off x="2937654" y="572572"/>
            <a:ext cx="181627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>
                <a:solidFill>
                  <a:srgbClr val="FF0000"/>
                </a:solidFill>
              </a:rPr>
              <a:t>4’243</a:t>
            </a:r>
            <a:r>
              <a:rPr lang="fr-FR" b="1" dirty="0">
                <a:solidFill>
                  <a:srgbClr val="FF0000"/>
                </a:solidFill>
              </a:rPr>
              <a:t> femmes</a:t>
            </a:r>
          </a:p>
        </p:txBody>
      </p:sp>
    </p:spTree>
    <p:extLst>
      <p:ext uri="{BB962C8B-B14F-4D97-AF65-F5344CB8AC3E}">
        <p14:creationId xmlns:p14="http://schemas.microsoft.com/office/powerpoint/2010/main" val="1381299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659160"/>
          </a:xfrm>
        </p:spPr>
        <p:txBody>
          <a:bodyPr/>
          <a:lstStyle/>
          <a:p>
            <a:r>
              <a:rPr lang="fr-FR" b="1" dirty="0">
                <a:solidFill>
                  <a:srgbClr val="002060"/>
                </a:solidFill>
              </a:rPr>
              <a:t>Développement « outils »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r>
              <a:rPr lang="fr-FR" dirty="0"/>
              <a:t>1. Organisation et gestion</a:t>
            </a:r>
          </a:p>
          <a:p>
            <a:r>
              <a:rPr lang="fr-FR" dirty="0"/>
              <a:t>2. Maintenance et entretien</a:t>
            </a:r>
          </a:p>
          <a:p>
            <a:r>
              <a:rPr lang="fr-FR" dirty="0"/>
              <a:t>3. Nutrition</a:t>
            </a:r>
          </a:p>
          <a:p>
            <a:r>
              <a:rPr lang="fr-FR" dirty="0"/>
              <a:t>4. Culture maraichère</a:t>
            </a:r>
          </a:p>
          <a:p>
            <a:r>
              <a:rPr lang="fr-FR" dirty="0"/>
              <a:t>5. Pack école WASH – Bleue</a:t>
            </a:r>
          </a:p>
          <a:p>
            <a:r>
              <a:rPr lang="fr-FR" dirty="0"/>
              <a:t>6. Marketing social Hygiène et Assainissement</a:t>
            </a:r>
          </a:p>
          <a:p>
            <a:r>
              <a:rPr lang="fr-FR" dirty="0"/>
              <a:t>7. Livret technique pour maçons locaux</a:t>
            </a:r>
          </a:p>
          <a:p>
            <a:r>
              <a:rPr lang="fr-FR" dirty="0"/>
              <a:t>8. Appui à l’amélioration de la gouvernance de l’EAH (commune)</a:t>
            </a:r>
          </a:p>
        </p:txBody>
      </p:sp>
      <p:pic>
        <p:nvPicPr>
          <p:cNvPr id="4" name="Imag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34772" y="548680"/>
            <a:ext cx="50405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66975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71600" y="2996952"/>
            <a:ext cx="6347713" cy="1320800"/>
          </a:xfrm>
        </p:spPr>
        <p:txBody>
          <a:bodyPr/>
          <a:lstStyle/>
          <a:p>
            <a:pPr algn="ctr"/>
            <a:r>
              <a:rPr lang="fr-FR" dirty="0" err="1"/>
              <a:t>Misaotra</a:t>
            </a:r>
            <a:r>
              <a:rPr lang="fr-FR" dirty="0"/>
              <a:t> </a:t>
            </a:r>
            <a:r>
              <a:rPr lang="fr-FR" dirty="0" err="1"/>
              <a:t>tompoko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025777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123</Words>
  <Application>Microsoft Office PowerPoint</Application>
  <PresentationFormat>Bildschirmpräsentation (4:3)</PresentationFormat>
  <Paragraphs>40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0" baseType="lpstr">
      <vt:lpstr>Arial</vt:lpstr>
      <vt:lpstr>Trebuchet MS</vt:lpstr>
      <vt:lpstr>Wingdings 3</vt:lpstr>
      <vt:lpstr>Facette</vt:lpstr>
      <vt:lpstr>PowerPoint-Präsentation</vt:lpstr>
      <vt:lpstr>La phase II 2014 - 2017</vt:lpstr>
      <vt:lpstr>Objectifs</vt:lpstr>
      <vt:lpstr>PowerPoint-Präsentation</vt:lpstr>
      <vt:lpstr>Développement « outils »</vt:lpstr>
      <vt:lpstr>Misaotra tompoko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FASTNOPFER - MADAGASCAR</dc:title>
  <dc:creator>Taratra</dc:creator>
  <cp:lastModifiedBy>Blanca Steinmann</cp:lastModifiedBy>
  <cp:revision>123</cp:revision>
  <dcterms:created xsi:type="dcterms:W3CDTF">2014-10-06T22:27:22Z</dcterms:created>
  <dcterms:modified xsi:type="dcterms:W3CDTF">2018-04-20T05:34:43Z</dcterms:modified>
</cp:coreProperties>
</file>