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62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4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5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11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688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492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633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01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86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04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2800866.jpg"/>
          <p:cNvPicPr>
            <a:picLocks noChangeAspect="1"/>
          </p:cNvPicPr>
          <p:nvPr userDrawn="1"/>
        </p:nvPicPr>
        <p:blipFill>
          <a:blip r:embed="rId2"/>
          <a:srcRect l="31226" t="80705" r="22144" b="14755"/>
          <a:stretch>
            <a:fillRect/>
          </a:stretch>
        </p:blipFill>
        <p:spPr bwMode="auto">
          <a:xfrm>
            <a:off x="0" y="1"/>
            <a:ext cx="12192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WATERAID_COL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27052" y="6308726"/>
            <a:ext cx="2305049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9072034" y="6308725"/>
            <a:ext cx="278553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FFB612"/>
                </a:solidFill>
                <a:latin typeface="Arial" pitchFamily="34" charset="0"/>
                <a:cs typeface="Arial" pitchFamily="34" charset="0"/>
              </a:rPr>
              <a:t>www.wateraid.org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24417" y="692150"/>
            <a:ext cx="10972800" cy="86518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0AEEF"/>
                </a:solidFill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540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724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1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0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2800866.jpg"/>
          <p:cNvPicPr>
            <a:picLocks noChangeAspect="1"/>
          </p:cNvPicPr>
          <p:nvPr userDrawn="1"/>
        </p:nvPicPr>
        <p:blipFill>
          <a:blip r:embed="rId2"/>
          <a:srcRect l="31226" t="80705" r="22144" b="14755"/>
          <a:stretch>
            <a:fillRect/>
          </a:stretch>
        </p:blipFill>
        <p:spPr bwMode="auto">
          <a:xfrm>
            <a:off x="0" y="1"/>
            <a:ext cx="12192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ATERAID_COL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27052" y="6308726"/>
            <a:ext cx="2305049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8"/>
          <p:cNvSpPr txBox="1"/>
          <p:nvPr userDrawn="1"/>
        </p:nvSpPr>
        <p:spPr>
          <a:xfrm>
            <a:off x="9072034" y="6308725"/>
            <a:ext cx="278553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FFB612"/>
                </a:solidFill>
                <a:latin typeface="Arial" pitchFamily="34" charset="0"/>
                <a:cs typeface="Arial" pitchFamily="34" charset="0"/>
              </a:rPr>
              <a:t>www.wateraid.org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4417" y="692150"/>
            <a:ext cx="10972800" cy="86518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0AEEF"/>
                </a:solidFill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2563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2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55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80086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WATERAID_COL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7" y="6308734"/>
            <a:ext cx="2305049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60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280086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WATERAID_COL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3" y="6308728"/>
            <a:ext cx="2305049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2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35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27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97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08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7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47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1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6034-17F9-4193-A944-805ADE7BA7D9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DCB23C-C8CE-48F3-8A58-7D01DB98E50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2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2EEBB-D782-44F1-891C-3569387092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E308-A448-4022-AB49-D3F5A2AD04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708F9-5751-4910-8BEA-0C504CB20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9098" y="2180493"/>
            <a:ext cx="7766936" cy="3530991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Gouvernance de proximité pour un service durable et équitable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8BEBBFB-9B9A-4331-860A-7892F032A429}"/>
              </a:ext>
            </a:extLst>
          </p:cNvPr>
          <p:cNvSpPr txBox="1"/>
          <p:nvPr/>
        </p:nvSpPr>
        <p:spPr>
          <a:xfrm>
            <a:off x="7871791" y="6042991"/>
            <a:ext cx="3949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RAVELOSON ARSENE – Taratra/AdC – Avril 2018</a:t>
            </a:r>
          </a:p>
        </p:txBody>
      </p:sp>
    </p:spTree>
    <p:extLst>
      <p:ext uri="{BB962C8B-B14F-4D97-AF65-F5344CB8AC3E}">
        <p14:creationId xmlns:p14="http://schemas.microsoft.com/office/powerpoint/2010/main" val="256962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C7235-B86C-4101-A2D9-DE3E9F33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principes d’une meilleure gouvernance de proximité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E68D99-2909-487C-87F5-8453B7CE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10000"/>
          </a:bodyPr>
          <a:lstStyle/>
          <a:p>
            <a:endParaRPr lang="fr-FR" sz="24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transparence</a:t>
            </a:r>
            <a:endParaRPr lang="fr-FR" sz="2400" dirty="0"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L’inclusivité</a:t>
            </a:r>
            <a:endParaRPr lang="fr-FR" sz="2400" dirty="0"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L’EAH comme droit humain </a:t>
            </a:r>
            <a:endParaRPr lang="fr-FR" sz="2400" dirty="0"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redevabilité </a:t>
            </a:r>
            <a:endParaRPr lang="fr-FR" sz="2400" dirty="0"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considération des textes légaux et réglementaires</a:t>
            </a:r>
            <a:endParaRPr lang="fr-FR" sz="2400" dirty="0"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la collaboration avec les départements ministériels</a:t>
            </a:r>
            <a:endParaRPr lang="fr-FR" sz="2400" dirty="0">
              <a:ea typeface="Calibri" panose="020F0502020204030204" pitchFamily="34" charset="0"/>
            </a:endParaRPr>
          </a:p>
          <a:p>
            <a:endParaRPr lang="fr-FR" sz="2400" dirty="0">
              <a:solidFill>
                <a:srgbClr val="90C22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5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3835E-3DA1-4DD5-B61D-BBF0FB3E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609"/>
          </a:xfrm>
        </p:spPr>
        <p:txBody>
          <a:bodyPr/>
          <a:lstStyle/>
          <a:p>
            <a:r>
              <a:rPr lang="fr-FR" dirty="0"/>
              <a:t>Processus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9595D6-96F1-4B4A-943B-AEA9BBC04BE5}"/>
              </a:ext>
            </a:extLst>
          </p:cNvPr>
          <p:cNvSpPr txBox="1"/>
          <p:nvPr/>
        </p:nvSpPr>
        <p:spPr>
          <a:xfrm>
            <a:off x="677335" y="1524000"/>
            <a:ext cx="128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Diagnostic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80DB4DD-9983-4CC6-BBE6-277D18DF0887}"/>
              </a:ext>
            </a:extLst>
          </p:cNvPr>
          <p:cNvSpPr txBox="1"/>
          <p:nvPr/>
        </p:nvSpPr>
        <p:spPr>
          <a:xfrm>
            <a:off x="3101009" y="1417983"/>
            <a:ext cx="22263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Maitrise des textes légaux et réglementaires (EAH et VIP) en collaboration avec les ministères concernés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AAA826-0AB5-47AC-BABE-A27004AFB27E}"/>
              </a:ext>
            </a:extLst>
          </p:cNvPr>
          <p:cNvSpPr txBox="1"/>
          <p:nvPr/>
        </p:nvSpPr>
        <p:spPr>
          <a:xfrm>
            <a:off x="6414052" y="1524000"/>
            <a:ext cx="2372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Mise en place d’une structure EAH au niveau de la commune (Commission et STEAH)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E3BDD8F-3F8D-459C-AB77-E018EA0D0DED}"/>
              </a:ext>
            </a:extLst>
          </p:cNvPr>
          <p:cNvSpPr txBox="1"/>
          <p:nvPr/>
        </p:nvSpPr>
        <p:spPr>
          <a:xfrm>
            <a:off x="9780104" y="2027583"/>
            <a:ext cx="2279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Connaissance des réalités en EAH de la commune en intégrant toutes les entités concernées et les usagers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EF0146-3118-4337-B916-2C19612605B5}"/>
              </a:ext>
            </a:extLst>
          </p:cNvPr>
          <p:cNvSpPr txBox="1"/>
          <p:nvPr/>
        </p:nvSpPr>
        <p:spPr>
          <a:xfrm>
            <a:off x="8017565" y="4041913"/>
            <a:ext cx="2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Etablissement d’un PCDEAH validé par tous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1534657-35EB-40E5-9D4F-28C525AF01BA}"/>
              </a:ext>
            </a:extLst>
          </p:cNvPr>
          <p:cNvSpPr txBox="1"/>
          <p:nvPr/>
        </p:nvSpPr>
        <p:spPr>
          <a:xfrm>
            <a:off x="4724399" y="4508474"/>
            <a:ext cx="262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Mise en œuvre du PCDEAH / Information de tous les usagers sur la prise de décision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8BB8AA-6A7A-4839-B130-F08A658F3B36}"/>
              </a:ext>
            </a:extLst>
          </p:cNvPr>
          <p:cNvSpPr txBox="1"/>
          <p:nvPr/>
        </p:nvSpPr>
        <p:spPr>
          <a:xfrm>
            <a:off x="954156" y="470523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Suivi de la mise en œuvre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3030A70-ACFC-4DDC-99AF-2186951D2FAF}"/>
              </a:ext>
            </a:extLst>
          </p:cNvPr>
          <p:cNvCxnSpPr/>
          <p:nvPr/>
        </p:nvCxnSpPr>
        <p:spPr>
          <a:xfrm flipV="1">
            <a:off x="1683026" y="2027583"/>
            <a:ext cx="1272209" cy="38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ABF40D7-ABE0-4C21-A539-8DD220AD482E}"/>
              </a:ext>
            </a:extLst>
          </p:cNvPr>
          <p:cNvCxnSpPr/>
          <p:nvPr/>
        </p:nvCxnSpPr>
        <p:spPr>
          <a:xfrm>
            <a:off x="5658678" y="2305878"/>
            <a:ext cx="755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EAA3A78-5274-42C0-B83F-879EEA5E6AEA}"/>
              </a:ext>
            </a:extLst>
          </p:cNvPr>
          <p:cNvCxnSpPr/>
          <p:nvPr/>
        </p:nvCxnSpPr>
        <p:spPr>
          <a:xfrm>
            <a:off x="9130748" y="2305878"/>
            <a:ext cx="649356" cy="312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93EFC16-AAEC-420F-94F6-55FF490302A2}"/>
              </a:ext>
            </a:extLst>
          </p:cNvPr>
          <p:cNvCxnSpPr/>
          <p:nvPr/>
        </p:nvCxnSpPr>
        <p:spPr>
          <a:xfrm flipH="1">
            <a:off x="7407965" y="4965243"/>
            <a:ext cx="11396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AB482762-246A-4901-AC8D-8FF24708815E}"/>
              </a:ext>
            </a:extLst>
          </p:cNvPr>
          <p:cNvCxnSpPr/>
          <p:nvPr/>
        </p:nvCxnSpPr>
        <p:spPr>
          <a:xfrm flipH="1">
            <a:off x="3684104" y="5028404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1A96FAA9-6EF3-427E-A698-66E5BA2B6112}"/>
              </a:ext>
            </a:extLst>
          </p:cNvPr>
          <p:cNvSpPr txBox="1"/>
          <p:nvPr/>
        </p:nvSpPr>
        <p:spPr>
          <a:xfrm>
            <a:off x="4724399" y="3429000"/>
            <a:ext cx="195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Mis à jour du PCDEAH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EC37A58-56A0-4791-B2EE-7749A2CAD3EA}"/>
              </a:ext>
            </a:extLst>
          </p:cNvPr>
          <p:cNvCxnSpPr/>
          <p:nvPr/>
        </p:nvCxnSpPr>
        <p:spPr>
          <a:xfrm flipV="1">
            <a:off x="2451652" y="3781909"/>
            <a:ext cx="2040835" cy="51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918E37B2-D7A9-4E33-A441-48FD8AB308B5}"/>
              </a:ext>
            </a:extLst>
          </p:cNvPr>
          <p:cNvCxnSpPr/>
          <p:nvPr/>
        </p:nvCxnSpPr>
        <p:spPr>
          <a:xfrm>
            <a:off x="7288696" y="3781909"/>
            <a:ext cx="0" cy="726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20280DF0-7A75-48F2-8DFA-27B68BD01024}"/>
              </a:ext>
            </a:extLst>
          </p:cNvPr>
          <p:cNvSpPr txBox="1"/>
          <p:nvPr/>
        </p:nvSpPr>
        <p:spPr>
          <a:xfrm>
            <a:off x="1649895" y="6075252"/>
            <a:ext cx="952831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Processus basé sur EAH comme droit humain et la participation de tous = Equité</a:t>
            </a:r>
          </a:p>
        </p:txBody>
      </p:sp>
    </p:spTree>
    <p:extLst>
      <p:ext uri="{BB962C8B-B14F-4D97-AF65-F5344CB8AC3E}">
        <p14:creationId xmlns:p14="http://schemas.microsoft.com/office/powerpoint/2010/main" val="245939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BEDD9-1C4B-4BAF-B60A-DB97FF31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r>
              <a:rPr lang="fr-FR" dirty="0"/>
              <a:t>Ancrage institutionnel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13F4E-801F-4124-9674-947991C40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4574"/>
            <a:ext cx="10679779" cy="3737113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  <a:buFontTx/>
              <a:buChar char="-"/>
            </a:pPr>
            <a:r>
              <a:rPr lang="fr-FR" sz="2600" dirty="0">
                <a:solidFill>
                  <a:srgbClr val="90C2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 à relier tous les systèmes d’EAH aux différentes institutions à savoir la Commune, les petits métiers ruraux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fr-FR" sz="2600" dirty="0">
                <a:solidFill>
                  <a:srgbClr val="90C2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les modèles de gestion communautaire, encore prédominant, dans les zones rurales un accompagnement à la mise en place d’un système de bonne gouvernance, de gestion et de recouvrement de coût solide a été fait et on les relier à la commune et aux petits métiers ruraux.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fr-FR" sz="17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FR" sz="17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3274206-82CD-48F4-8F24-E7294809BD09}"/>
              </a:ext>
            </a:extLst>
          </p:cNvPr>
          <p:cNvSpPr txBox="1"/>
          <p:nvPr/>
        </p:nvSpPr>
        <p:spPr>
          <a:xfrm>
            <a:off x="2491409" y="5711687"/>
            <a:ext cx="796455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Ancrage institutionnel = Durabilité </a:t>
            </a:r>
          </a:p>
        </p:txBody>
      </p:sp>
    </p:spTree>
    <p:extLst>
      <p:ext uri="{BB962C8B-B14F-4D97-AF65-F5344CB8AC3E}">
        <p14:creationId xmlns:p14="http://schemas.microsoft.com/office/powerpoint/2010/main" val="351586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 rot="10800000">
            <a:off x="3761609" y="1419737"/>
            <a:ext cx="5922244" cy="47702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75036" y="6238673"/>
            <a:ext cx="34929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Usagers EAH</a:t>
            </a:r>
            <a:endParaRPr kumimoji="0" lang="en-US" sz="2400" b="1" i="0" u="none" strike="noStrike" kern="1200" cap="none" spc="6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2730470" y="2856504"/>
            <a:ext cx="2000292" cy="344353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3620693">
            <a:off x="654246" y="3705149"/>
            <a:ext cx="418675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Demande d’informations , suivi, doléances, interpellation, proposition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2531469" y="1633476"/>
            <a:ext cx="1953642" cy="344353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3528295">
            <a:off x="4139966" y="3411772"/>
            <a:ext cx="260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Redevabilité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62FD5793-A06C-4BDB-9B12-9A683A384FD0}"/>
              </a:ext>
            </a:extLst>
          </p:cNvPr>
          <p:cNvSpPr txBox="1"/>
          <p:nvPr/>
        </p:nvSpPr>
        <p:spPr>
          <a:xfrm rot="18106196">
            <a:off x="6757796" y="3299583"/>
            <a:ext cx="257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Contrat de service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TextBox 15">
            <a:extLst>
              <a:ext uri="{FF2B5EF4-FFF2-40B4-BE49-F238E27FC236}">
                <a16:creationId xmlns:a16="http://schemas.microsoft.com/office/drawing/2014/main" id="{28F47204-1982-48B8-95FE-27F9E5C9468E}"/>
              </a:ext>
            </a:extLst>
          </p:cNvPr>
          <p:cNvSpPr txBox="1"/>
          <p:nvPr/>
        </p:nvSpPr>
        <p:spPr>
          <a:xfrm>
            <a:off x="5532058" y="1494988"/>
            <a:ext cx="257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Contrat de prestation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E762FE0-AEED-4D13-A5D2-05AB04A645AF}"/>
              </a:ext>
            </a:extLst>
          </p:cNvPr>
          <p:cNvSpPr txBox="1"/>
          <p:nvPr/>
        </p:nvSpPr>
        <p:spPr>
          <a:xfrm>
            <a:off x="1198198" y="856482"/>
            <a:ext cx="261040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Etat, …, Commune 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BFCB6875-2721-4569-908D-555328DD6054}"/>
              </a:ext>
            </a:extLst>
          </p:cNvPr>
          <p:cNvSpPr txBox="1"/>
          <p:nvPr/>
        </p:nvSpPr>
        <p:spPr>
          <a:xfrm rot="3620693">
            <a:off x="2074065" y="3369824"/>
            <a:ext cx="4596506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nformation sur la processus de prise de décision, la planification et budget, recettes/dépenses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2E4E9E4-BE4B-4920-8ED5-9A187A02F1E5}"/>
              </a:ext>
            </a:extLst>
          </p:cNvPr>
          <p:cNvSpPr txBox="1"/>
          <p:nvPr/>
        </p:nvSpPr>
        <p:spPr>
          <a:xfrm>
            <a:off x="9683853" y="892428"/>
            <a:ext cx="219022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Entreprise privé</a:t>
            </a:r>
          </a:p>
        </p:txBody>
      </p:sp>
      <p:cxnSp>
        <p:nvCxnSpPr>
          <p:cNvPr id="29" name="Straight Arrow Connector 13">
            <a:extLst>
              <a:ext uri="{FF2B5EF4-FFF2-40B4-BE49-F238E27FC236}">
                <a16:creationId xmlns:a16="http://schemas.microsoft.com/office/drawing/2014/main" id="{8CCDCFBD-0C05-42B5-8BE0-A3AB2616803B}"/>
              </a:ext>
            </a:extLst>
          </p:cNvPr>
          <p:cNvCxnSpPr>
            <a:cxnSpLocks/>
          </p:cNvCxnSpPr>
          <p:nvPr/>
        </p:nvCxnSpPr>
        <p:spPr>
          <a:xfrm flipV="1">
            <a:off x="4202246" y="1218586"/>
            <a:ext cx="4877816" cy="98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">
            <a:extLst>
              <a:ext uri="{FF2B5EF4-FFF2-40B4-BE49-F238E27FC236}">
                <a16:creationId xmlns:a16="http://schemas.microsoft.com/office/drawing/2014/main" id="{545D9B7A-970A-4649-B52E-C30772277198}"/>
              </a:ext>
            </a:extLst>
          </p:cNvPr>
          <p:cNvCxnSpPr>
            <a:cxnSpLocks/>
          </p:cNvCxnSpPr>
          <p:nvPr/>
        </p:nvCxnSpPr>
        <p:spPr>
          <a:xfrm flipV="1">
            <a:off x="7930597" y="2739184"/>
            <a:ext cx="1969411" cy="3357576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8">
            <a:extLst>
              <a:ext uri="{FF2B5EF4-FFF2-40B4-BE49-F238E27FC236}">
                <a16:creationId xmlns:a16="http://schemas.microsoft.com/office/drawing/2014/main" id="{B96FB716-2C72-4D00-B6A1-CC24435B8269}"/>
              </a:ext>
            </a:extLst>
          </p:cNvPr>
          <p:cNvSpPr txBox="1"/>
          <p:nvPr/>
        </p:nvSpPr>
        <p:spPr>
          <a:xfrm rot="18018374">
            <a:off x="7695222" y="3738161"/>
            <a:ext cx="409453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Payement service, réaction sur la qualité du service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E94D43B-FB8C-4CC2-83AB-27A7AF00B41B}"/>
              </a:ext>
            </a:extLst>
          </p:cNvPr>
          <p:cNvCxnSpPr>
            <a:cxnSpLocks/>
          </p:cNvCxnSpPr>
          <p:nvPr/>
        </p:nvCxnSpPr>
        <p:spPr>
          <a:xfrm flipV="1">
            <a:off x="7811820" y="1419736"/>
            <a:ext cx="2572553" cy="4226936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73650AFC-C4C4-46AA-B4FB-290BFCFD51C8}"/>
              </a:ext>
            </a:extLst>
          </p:cNvPr>
          <p:cNvCxnSpPr>
            <a:cxnSpLocks/>
          </p:cNvCxnSpPr>
          <p:nvPr/>
        </p:nvCxnSpPr>
        <p:spPr>
          <a:xfrm flipV="1">
            <a:off x="4227780" y="621987"/>
            <a:ext cx="4708788" cy="40376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8">
            <a:extLst>
              <a:ext uri="{FF2B5EF4-FFF2-40B4-BE49-F238E27FC236}">
                <a16:creationId xmlns:a16="http://schemas.microsoft.com/office/drawing/2014/main" id="{83E7AB2A-9910-4EF3-95BF-A3EBDF02F996}"/>
              </a:ext>
            </a:extLst>
          </p:cNvPr>
          <p:cNvSpPr txBox="1"/>
          <p:nvPr/>
        </p:nvSpPr>
        <p:spPr>
          <a:xfrm>
            <a:off x="4187777" y="870460"/>
            <a:ext cx="4708787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Contrôle conformité suivant contrat et qualité de prestation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7" name="TextBox 8">
            <a:extLst>
              <a:ext uri="{FF2B5EF4-FFF2-40B4-BE49-F238E27FC236}">
                <a16:creationId xmlns:a16="http://schemas.microsoft.com/office/drawing/2014/main" id="{8427B1C9-BDC9-4E1A-911A-364885F28CAE}"/>
              </a:ext>
            </a:extLst>
          </p:cNvPr>
          <p:cNvSpPr txBox="1"/>
          <p:nvPr/>
        </p:nvSpPr>
        <p:spPr>
          <a:xfrm>
            <a:off x="3908283" y="241914"/>
            <a:ext cx="542494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Gère et maintient la prestation suivant le contrat, payement, rapport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" name="TextBox 8">
            <a:extLst>
              <a:ext uri="{FF2B5EF4-FFF2-40B4-BE49-F238E27FC236}">
                <a16:creationId xmlns:a16="http://schemas.microsoft.com/office/drawing/2014/main" id="{F963A2BA-7650-4FE2-9E53-98CBA9EC924F}"/>
              </a:ext>
            </a:extLst>
          </p:cNvPr>
          <p:cNvSpPr txBox="1"/>
          <p:nvPr/>
        </p:nvSpPr>
        <p:spPr>
          <a:xfrm rot="18105677">
            <a:off x="6749869" y="3239196"/>
            <a:ext cx="40945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Prestation de service et maintenance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754AE5-4F3D-4E38-9544-D4047B9BCF90}"/>
              </a:ext>
            </a:extLst>
          </p:cNvPr>
          <p:cNvSpPr txBox="1"/>
          <p:nvPr/>
        </p:nvSpPr>
        <p:spPr>
          <a:xfrm>
            <a:off x="5331091" y="2130760"/>
            <a:ext cx="30117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Triangle de  REDEVABILITE</a:t>
            </a:r>
          </a:p>
          <a:p>
            <a:pPr algn="ctr"/>
            <a:r>
              <a:rPr lang="fr-FR" sz="2400" b="1" dirty="0"/>
              <a:t>=</a:t>
            </a:r>
          </a:p>
          <a:p>
            <a:pPr algn="ctr"/>
            <a:r>
              <a:rPr lang="fr-FR" sz="2400" b="1" dirty="0"/>
              <a:t>Base meilleure gouvernance</a:t>
            </a:r>
          </a:p>
          <a:p>
            <a:pPr algn="ctr"/>
            <a:r>
              <a:rPr lang="fr-FR" sz="2400" b="1" dirty="0"/>
              <a:t>=</a:t>
            </a:r>
          </a:p>
          <a:p>
            <a:pPr algn="ctr"/>
            <a:r>
              <a:rPr lang="fr-FR" sz="2400" b="1" dirty="0"/>
              <a:t>Durabilité</a:t>
            </a:r>
          </a:p>
          <a:p>
            <a:pPr algn="ctr"/>
            <a:r>
              <a:rPr lang="fr-FR" sz="2400" b="1" dirty="0"/>
              <a:t>=</a:t>
            </a:r>
          </a:p>
          <a:p>
            <a:pPr algn="ctr"/>
            <a:r>
              <a:rPr lang="fr-FR" sz="2400" b="1" dirty="0"/>
              <a:t>Equité</a:t>
            </a:r>
            <a:r>
              <a:rPr lang="fr-F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57167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307</Words>
  <Application>Microsoft Office PowerPoint</Application>
  <PresentationFormat>Breitbild</PresentationFormat>
  <Paragraphs>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Wingdings 3</vt:lpstr>
      <vt:lpstr>Facette</vt:lpstr>
      <vt:lpstr>Office Theme</vt:lpstr>
      <vt:lpstr>Gouvernance de proximité pour un service durable et équitable </vt:lpstr>
      <vt:lpstr>Les principes d’une meilleure gouvernance de proximité </vt:lpstr>
      <vt:lpstr>Processus </vt:lpstr>
      <vt:lpstr>Ancrage institutionnel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proximité pour un service durable et équitable</dc:title>
  <dc:creator>arsene raveloson</dc:creator>
  <cp:lastModifiedBy>Blanca Steinmann</cp:lastModifiedBy>
  <cp:revision>12</cp:revision>
  <dcterms:created xsi:type="dcterms:W3CDTF">2018-04-19T23:14:15Z</dcterms:created>
  <dcterms:modified xsi:type="dcterms:W3CDTF">2018-04-20T05:33:49Z</dcterms:modified>
</cp:coreProperties>
</file>