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7" r:id="rId2"/>
    <p:sldId id="258" r:id="rId3"/>
    <p:sldId id="259" r:id="rId4"/>
    <p:sldId id="275" r:id="rId5"/>
    <p:sldId id="276" r:id="rId6"/>
    <p:sldId id="261" r:id="rId7"/>
    <p:sldId id="264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1039" autoAdjust="0"/>
  </p:normalViewPr>
  <p:slideViewPr>
    <p:cSldViewPr snapToGrid="0" snapToObjects="1">
      <p:cViewPr varScale="1">
        <p:scale>
          <a:sx n="57" d="100"/>
          <a:sy n="57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25" d="100"/>
          <a:sy n="125" d="100"/>
        </p:scale>
        <p:origin x="-1266" y="3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070BB-F572-FB4B-8DAB-C86ADC7DE58F}">
      <dsp:nvSpPr>
        <dsp:cNvPr id="0" name=""/>
        <dsp:cNvSpPr/>
      </dsp:nvSpPr>
      <dsp:spPr>
        <a:xfrm>
          <a:off x="0" y="1604445"/>
          <a:ext cx="3026217" cy="172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Concepts of Market Research</a:t>
          </a:r>
          <a:endParaRPr lang="en-US" sz="2400" b="1" kern="1200" dirty="0"/>
        </a:p>
      </dsp:txBody>
      <dsp:txXfrm>
        <a:off x="50443" y="1654888"/>
        <a:ext cx="2925331" cy="1621349"/>
      </dsp:txXfrm>
    </dsp:sp>
    <dsp:sp modelId="{7120C4F3-DB2D-884E-A671-0295D3CBAD0D}">
      <dsp:nvSpPr>
        <dsp:cNvPr id="0" name=""/>
        <dsp:cNvSpPr/>
      </dsp:nvSpPr>
      <dsp:spPr>
        <a:xfrm rot="18276394">
          <a:off x="2498973" y="1445125"/>
          <a:ext cx="24405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40596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58256" y="1400156"/>
        <a:ext cx="122029" cy="122029"/>
      </dsp:txXfrm>
    </dsp:sp>
    <dsp:sp modelId="{5FF74467-C495-834D-9458-10EB140D89C4}">
      <dsp:nvSpPr>
        <dsp:cNvPr id="0" name=""/>
        <dsp:cNvSpPr/>
      </dsp:nvSpPr>
      <dsp:spPr>
        <a:xfrm>
          <a:off x="4412325" y="3966"/>
          <a:ext cx="3096530" cy="90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Problem  definition</a:t>
          </a:r>
          <a:endParaRPr lang="en-US" sz="2400" kern="1200" dirty="0"/>
        </a:p>
      </dsp:txBody>
      <dsp:txXfrm>
        <a:off x="4438850" y="30491"/>
        <a:ext cx="3043480" cy="852574"/>
      </dsp:txXfrm>
    </dsp:sp>
    <dsp:sp modelId="{42663C48-89A8-CE48-A25C-28230141A07F}">
      <dsp:nvSpPr>
        <dsp:cNvPr id="0" name=""/>
        <dsp:cNvSpPr/>
      </dsp:nvSpPr>
      <dsp:spPr>
        <a:xfrm rot="19505409">
          <a:off x="2874139" y="1965859"/>
          <a:ext cx="16902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90264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77015" y="1939649"/>
        <a:ext cx="84513" cy="84513"/>
      </dsp:txXfrm>
    </dsp:sp>
    <dsp:sp modelId="{19FF48BB-4227-E947-8FD8-98A77822A51C}">
      <dsp:nvSpPr>
        <dsp:cNvPr id="0" name=""/>
        <dsp:cNvSpPr/>
      </dsp:nvSpPr>
      <dsp:spPr>
        <a:xfrm>
          <a:off x="4412325" y="1045435"/>
          <a:ext cx="3047137" cy="90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Situation analysis</a:t>
          </a:r>
          <a:endParaRPr lang="en-US" sz="2400" kern="1200" dirty="0"/>
        </a:p>
      </dsp:txBody>
      <dsp:txXfrm>
        <a:off x="4438850" y="1071960"/>
        <a:ext cx="2994087" cy="852574"/>
      </dsp:txXfrm>
    </dsp:sp>
    <dsp:sp modelId="{481CF782-0CD4-324A-8BD4-315815EC5104}">
      <dsp:nvSpPr>
        <dsp:cNvPr id="0" name=""/>
        <dsp:cNvSpPr/>
      </dsp:nvSpPr>
      <dsp:spPr>
        <a:xfrm rot="183734">
          <a:off x="3025226" y="2486593"/>
          <a:ext cx="138808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88089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4569" y="2467937"/>
        <a:ext cx="69404" cy="69404"/>
      </dsp:txXfrm>
    </dsp:sp>
    <dsp:sp modelId="{35CC045A-04BA-6C4E-89B9-0C719CA588F4}">
      <dsp:nvSpPr>
        <dsp:cNvPr id="0" name=""/>
        <dsp:cNvSpPr/>
      </dsp:nvSpPr>
      <dsp:spPr>
        <a:xfrm>
          <a:off x="4412325" y="2086904"/>
          <a:ext cx="3096566" cy="90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gathering</a:t>
          </a:r>
          <a:endParaRPr lang="en-US" sz="2400" kern="1200" dirty="0"/>
        </a:p>
      </dsp:txBody>
      <dsp:txXfrm>
        <a:off x="4438850" y="2113429"/>
        <a:ext cx="3043516" cy="852574"/>
      </dsp:txXfrm>
    </dsp:sp>
    <dsp:sp modelId="{B7F8D5EB-41B7-4246-A08F-15E85DFCE855}">
      <dsp:nvSpPr>
        <dsp:cNvPr id="0" name=""/>
        <dsp:cNvSpPr/>
      </dsp:nvSpPr>
      <dsp:spPr>
        <a:xfrm rot="2329750">
          <a:off x="2829622" y="3007328"/>
          <a:ext cx="177929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79298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74789" y="2978892"/>
        <a:ext cx="88964" cy="88964"/>
      </dsp:txXfrm>
    </dsp:sp>
    <dsp:sp modelId="{CA9F9FC9-C4D9-904C-B032-737E01344AA5}">
      <dsp:nvSpPr>
        <dsp:cNvPr id="0" name=""/>
        <dsp:cNvSpPr/>
      </dsp:nvSpPr>
      <dsp:spPr>
        <a:xfrm>
          <a:off x="4412325" y="3128372"/>
          <a:ext cx="3047083" cy="90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Analysis  &amp; Interpretation</a:t>
          </a:r>
          <a:endParaRPr lang="en-US" sz="2400" kern="1200" dirty="0"/>
        </a:p>
      </dsp:txBody>
      <dsp:txXfrm>
        <a:off x="4438850" y="3154897"/>
        <a:ext cx="2994033" cy="852574"/>
      </dsp:txXfrm>
    </dsp:sp>
    <dsp:sp modelId="{7FCD929A-E065-6940-B4CD-5626D94BFFBE}">
      <dsp:nvSpPr>
        <dsp:cNvPr id="0" name=""/>
        <dsp:cNvSpPr/>
      </dsp:nvSpPr>
      <dsp:spPr>
        <a:xfrm rot="3436555">
          <a:off x="2437248" y="3528062"/>
          <a:ext cx="256404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64045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55170" y="3480007"/>
        <a:ext cx="128202" cy="128202"/>
      </dsp:txXfrm>
    </dsp:sp>
    <dsp:sp modelId="{7CAC43E4-691E-DB4F-92DA-EEC054594CC8}">
      <dsp:nvSpPr>
        <dsp:cNvPr id="0" name=""/>
        <dsp:cNvSpPr/>
      </dsp:nvSpPr>
      <dsp:spPr>
        <a:xfrm>
          <a:off x="4412325" y="4169841"/>
          <a:ext cx="2997690" cy="90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Problem resolution</a:t>
          </a:r>
          <a:endParaRPr lang="en-US" sz="2400" kern="1200" dirty="0"/>
        </a:p>
      </dsp:txBody>
      <dsp:txXfrm>
        <a:off x="4438850" y="4196366"/>
        <a:ext cx="2944640" cy="852574"/>
      </dsp:txXfrm>
    </dsp:sp>
    <dsp:sp modelId="{E52006F5-A622-1A4B-97EA-43DF6FAA33D3}">
      <dsp:nvSpPr>
        <dsp:cNvPr id="0" name=""/>
        <dsp:cNvSpPr/>
      </dsp:nvSpPr>
      <dsp:spPr>
        <a:xfrm>
          <a:off x="661607" y="3536678"/>
          <a:ext cx="1811249" cy="90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Anticipation of problem</a:t>
          </a:r>
          <a:endParaRPr lang="en-US" sz="2400" kern="1200" dirty="0"/>
        </a:p>
      </dsp:txBody>
      <dsp:txXfrm>
        <a:off x="688132" y="3563203"/>
        <a:ext cx="1758199" cy="852574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8ED8-EEF7-5543-A9C7-0077CDBDA088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D62-0FF1-0C43-A510-22F0B17FA0B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10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820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820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D62-0FF1-0C43-A510-22F0B17FA0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D6A-85F0-4D7D-B8C7-DF782F4B370E}" type="datetime1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171-D20C-4751-A094-BF8358F8512B}" type="datetime1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A24A-A322-4DFC-A53C-8C7997943EC2}" type="datetime1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851-9B72-4BD1-8B06-B33D0221B2AA}" type="datetime1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47BA-8974-4E93-9169-038671EDF227}" type="datetime1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BF23-8F42-42CC-AE97-4AE19FE30859}" type="datetime1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C55C-5668-4A85-B3EE-F3F21A5F41FF}" type="datetime1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1160-0566-415A-AB37-E9F8186D8D44}" type="datetime1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4D8-A6B9-4225-980F-85023D7A83B8}" type="datetime1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9878-1F50-42F6-8F9C-DA50D1CD9953}" type="datetime1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9372-4EF2-481F-B802-8FE9A00FF876}" type="datetime1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70ED59-A5B7-4F56-B684-9C11514718E0}" type="datetime1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_Microsoft_Office_Word1.docx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4441"/>
            <a:ext cx="7772400" cy="1780108"/>
          </a:xfrm>
        </p:spPr>
        <p:txBody>
          <a:bodyPr anchor="ctr"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TEMOIGNAGES SUR PPP DANS LE SECTEUR WASH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0" y="72664"/>
          <a:ext cx="3619539" cy="661262"/>
        </p:xfrm>
        <a:graphic>
          <a:graphicData uri="http://schemas.openxmlformats.org/presentationml/2006/ole">
            <p:oleObj spid="_x0000_s1026" name="Document" r:id="rId5" imgW="5283330" imgH="964768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00353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0561"/>
          </a:xfrm>
        </p:spPr>
        <p:txBody>
          <a:bodyPr>
            <a:normAutofit/>
          </a:bodyPr>
          <a:lstStyle/>
          <a:p>
            <a:pPr marL="742950" indent="-742950"/>
            <a:r>
              <a:rPr lang="en-US" sz="3600" dirty="0" smtClean="0"/>
              <a:t>6.   LIMITES DE L’APPROCHE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970" y="1360389"/>
            <a:ext cx="7554755" cy="48897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smtClean="0"/>
              <a:t>Existence des variables de contingence </a:t>
            </a:r>
            <a:r>
              <a:rPr lang="en-US" sz="2400" dirty="0" err="1" smtClean="0"/>
              <a:t>sur</a:t>
            </a:r>
            <a:r>
              <a:rPr lang="en-US" sz="2400" dirty="0" smtClean="0"/>
              <a:t> terrain: masse critique </a:t>
            </a:r>
            <a:r>
              <a:rPr lang="en-US" sz="2400" dirty="0" err="1" smtClean="0"/>
              <a:t>sur</a:t>
            </a:r>
            <a:r>
              <a:rPr lang="en-US" sz="2400" dirty="0" smtClean="0"/>
              <a:t> le </a:t>
            </a:r>
            <a:r>
              <a:rPr lang="en-US" sz="2400" dirty="0" err="1" smtClean="0"/>
              <a:t>nombre</a:t>
            </a:r>
            <a:r>
              <a:rPr lang="en-US" sz="2400" dirty="0" smtClean="0"/>
              <a:t> </a:t>
            </a:r>
            <a:r>
              <a:rPr lang="en-US" sz="2400" dirty="0" err="1" smtClean="0"/>
              <a:t>d’habitant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Commune à </a:t>
            </a:r>
            <a:r>
              <a:rPr lang="en-US" sz="2400" dirty="0" err="1" smtClean="0"/>
              <a:t>desservir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Volonté</a:t>
            </a:r>
            <a:r>
              <a:rPr lang="en-US" sz="2400" dirty="0" smtClean="0"/>
              <a:t> </a:t>
            </a:r>
            <a:r>
              <a:rPr lang="en-US" sz="2400" dirty="0" err="1" smtClean="0"/>
              <a:t>politique</a:t>
            </a:r>
            <a:r>
              <a:rPr lang="en-US" sz="2400" dirty="0" smtClean="0"/>
              <a:t> des </a:t>
            </a:r>
            <a:r>
              <a:rPr lang="en-US" sz="2400" dirty="0" err="1" smtClean="0"/>
              <a:t>autorités</a:t>
            </a:r>
            <a:r>
              <a:rPr lang="en-US" sz="2400" dirty="0" smtClean="0"/>
              <a:t> locales à </a:t>
            </a:r>
            <a:r>
              <a:rPr lang="en-US" sz="2400" dirty="0" err="1" smtClean="0"/>
              <a:t>s’approprier</a:t>
            </a:r>
            <a:r>
              <a:rPr lang="en-US" sz="2400" dirty="0" smtClean="0"/>
              <a:t>  </a:t>
            </a:r>
            <a:r>
              <a:rPr lang="en-US" sz="2400" dirty="0" err="1" smtClean="0"/>
              <a:t>l’approche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Contraintes</a:t>
            </a:r>
            <a:r>
              <a:rPr lang="en-US" sz="2400" dirty="0" smtClean="0"/>
              <a:t> </a:t>
            </a:r>
            <a:r>
              <a:rPr lang="en-US" sz="2400" dirty="0" err="1" smtClean="0"/>
              <a:t>financières</a:t>
            </a:r>
            <a:r>
              <a:rPr lang="en-US" sz="2400" dirty="0" smtClean="0"/>
              <a:t> des </a:t>
            </a:r>
            <a:r>
              <a:rPr lang="en-US" sz="2400" dirty="0" err="1" smtClean="0"/>
              <a:t>acteurs</a:t>
            </a:r>
            <a:r>
              <a:rPr lang="en-US" sz="2400" dirty="0" smtClean="0"/>
              <a:t>.</a:t>
            </a:r>
          </a:p>
          <a:p>
            <a:pPr>
              <a:buFont typeface="Wingdings" charset="2"/>
              <a:buChar char="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"/>
            </a:pPr>
            <a:endParaRPr lang="en-US" dirty="0" smtClean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0561"/>
          </a:xfrm>
        </p:spPr>
        <p:txBody>
          <a:bodyPr>
            <a:normAutofit/>
          </a:bodyPr>
          <a:lstStyle/>
          <a:p>
            <a:pPr marL="742950" indent="-742950"/>
            <a:r>
              <a:rPr lang="en-US" sz="3600" dirty="0" smtClean="0"/>
              <a:t>7.   RECOMMANDATIONS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970" y="1360389"/>
            <a:ext cx="7554755" cy="48897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Promouvoir</a:t>
            </a:r>
            <a:r>
              <a:rPr lang="en-US" sz="2400" dirty="0" smtClean="0"/>
              <a:t> et </a:t>
            </a:r>
            <a:r>
              <a:rPr lang="en-US" sz="2400" dirty="0" err="1" smtClean="0"/>
              <a:t>appuyer</a:t>
            </a:r>
            <a:r>
              <a:rPr lang="en-US" sz="2400" dirty="0" smtClean="0"/>
              <a:t> </a:t>
            </a:r>
            <a:r>
              <a:rPr lang="en-US" sz="2400" dirty="0" err="1" smtClean="0"/>
              <a:t>l’opérateur</a:t>
            </a:r>
            <a:r>
              <a:rPr lang="en-US" sz="2400" dirty="0" smtClean="0"/>
              <a:t> </a:t>
            </a:r>
            <a:r>
              <a:rPr lang="en-US" sz="2400" dirty="0" err="1" smtClean="0"/>
              <a:t>privé</a:t>
            </a:r>
            <a:r>
              <a:rPr lang="en-US" sz="2400" dirty="0" smtClean="0"/>
              <a:t> à </a:t>
            </a:r>
            <a:r>
              <a:rPr lang="en-US" sz="2400" dirty="0" err="1" smtClean="0"/>
              <a:t>investir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Protéger</a:t>
            </a:r>
            <a:r>
              <a:rPr lang="en-US" sz="2400" dirty="0" smtClean="0"/>
              <a:t> les </a:t>
            </a:r>
            <a:r>
              <a:rPr lang="en-US" sz="2400" dirty="0" err="1" smtClean="0"/>
              <a:t>acquis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positifs</a:t>
            </a:r>
            <a:r>
              <a:rPr lang="en-US" sz="2400" dirty="0" smtClean="0"/>
              <a:t> de PPP </a:t>
            </a:r>
            <a:r>
              <a:rPr lang="en-US" sz="2400" dirty="0" err="1" smtClean="0"/>
              <a:t>contre</a:t>
            </a:r>
            <a:r>
              <a:rPr lang="en-US" sz="2400" dirty="0" smtClean="0"/>
              <a:t> le </a:t>
            </a:r>
            <a:r>
              <a:rPr lang="en-US" sz="2400" dirty="0" err="1" smtClean="0"/>
              <a:t>changement</a:t>
            </a:r>
            <a:r>
              <a:rPr lang="en-US" sz="2400" dirty="0" smtClean="0"/>
              <a:t> des </a:t>
            </a:r>
            <a:r>
              <a:rPr lang="en-US" sz="2400" dirty="0" err="1" smtClean="0"/>
              <a:t>dirigeants</a:t>
            </a:r>
            <a:r>
              <a:rPr lang="en-US" sz="2400" dirty="0" smtClean="0"/>
              <a:t> </a:t>
            </a:r>
            <a:r>
              <a:rPr lang="en-US" sz="2400" dirty="0" err="1" smtClean="0"/>
              <a:t>locaux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Maintenir</a:t>
            </a:r>
            <a:r>
              <a:rPr lang="en-US" sz="2400" dirty="0" smtClean="0"/>
              <a:t> </a:t>
            </a:r>
            <a:r>
              <a:rPr lang="en-US" sz="2400" dirty="0" err="1" smtClean="0"/>
              <a:t>l’approche</a:t>
            </a:r>
            <a:r>
              <a:rPr lang="en-US" sz="2400" dirty="0" smtClean="0"/>
              <a:t> qui </a:t>
            </a:r>
            <a:r>
              <a:rPr lang="en-US" sz="2400" dirty="0" err="1" smtClean="0"/>
              <a:t>marche</a:t>
            </a:r>
            <a:r>
              <a:rPr lang="en-US" sz="2400" dirty="0" smtClean="0"/>
              <a:t>: la </a:t>
            </a:r>
            <a:r>
              <a:rPr lang="en-US" sz="2400" dirty="0" err="1" smtClean="0"/>
              <a:t>délégation</a:t>
            </a:r>
            <a:r>
              <a:rPr lang="en-US" sz="2400" dirty="0" smtClean="0"/>
              <a:t> de </a:t>
            </a:r>
            <a:r>
              <a:rPr lang="en-US" sz="2400" dirty="0" err="1" smtClean="0"/>
              <a:t>gestion</a:t>
            </a:r>
            <a:r>
              <a:rPr lang="en-US" sz="2400" dirty="0" smtClean="0"/>
              <a:t> de service par </a:t>
            </a:r>
            <a:r>
              <a:rPr lang="en-US" sz="2400" dirty="0" err="1" smtClean="0"/>
              <a:t>affermage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Rendre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</a:t>
            </a:r>
            <a:r>
              <a:rPr lang="en-US" sz="2400" dirty="0" smtClean="0"/>
              <a:t> les </a:t>
            </a:r>
            <a:r>
              <a:rPr lang="en-US" sz="2400" dirty="0" err="1" smtClean="0"/>
              <a:t>pièces</a:t>
            </a:r>
            <a:r>
              <a:rPr lang="en-US" sz="2400" dirty="0" smtClean="0"/>
              <a:t> et </a:t>
            </a:r>
            <a:r>
              <a:rPr lang="en-US" sz="2400" dirty="0" err="1" smtClean="0"/>
              <a:t>pompe</a:t>
            </a:r>
            <a:r>
              <a:rPr lang="en-US" sz="2400" dirty="0" smtClean="0"/>
              <a:t> de </a:t>
            </a:r>
            <a:r>
              <a:rPr lang="en-US" sz="2400" dirty="0" err="1" smtClean="0"/>
              <a:t>rechange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Faciliter</a:t>
            </a:r>
            <a:r>
              <a:rPr lang="en-US" sz="2400" dirty="0" smtClean="0"/>
              <a:t> le </a:t>
            </a:r>
            <a:r>
              <a:rPr lang="en-US" sz="2400" dirty="0" err="1" smtClean="0"/>
              <a:t>démarrage</a:t>
            </a:r>
            <a:r>
              <a:rPr lang="en-US" sz="2400" dirty="0" smtClean="0"/>
              <a:t> de </a:t>
            </a:r>
            <a:r>
              <a:rPr lang="en-US" sz="2400" dirty="0" err="1" smtClean="0"/>
              <a:t>branchements</a:t>
            </a:r>
            <a:r>
              <a:rPr lang="en-US" sz="2400" dirty="0" smtClean="0"/>
              <a:t> </a:t>
            </a:r>
            <a:r>
              <a:rPr lang="en-US" sz="2400" dirty="0" err="1" smtClean="0"/>
              <a:t>groupés</a:t>
            </a:r>
            <a:r>
              <a:rPr lang="en-US" sz="2400" dirty="0" smtClean="0"/>
              <a:t>.</a:t>
            </a:r>
          </a:p>
          <a:p>
            <a:pPr>
              <a:buFont typeface="Wingdings" charset="2"/>
              <a:buChar char="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"/>
            </a:pPr>
            <a:endParaRPr lang="en-US" dirty="0" smtClean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BIEN DE VOTRE ATTENTION!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6011" y="409433"/>
            <a:ext cx="8629519" cy="58407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/>
              <a:t>CONTEXTE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>
                <a:solidFill>
                  <a:schemeClr val="tx1"/>
                </a:solidFill>
              </a:rPr>
              <a:t>ROLE DU PRIVE DANS L’ÄPPROVISIONNEMENT EN EAU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/>
              <a:t>VECUS DANS LE DEVELOPPEMENT DE L’APPROCHE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/>
              <a:t>POINTS POSITIFS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/>
              <a:t>POINTS A AMELIORER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/>
              <a:t>LIMITES DE L’APPROCHE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sz="2800" dirty="0" smtClean="0"/>
              <a:t>RECOMMANDATIONS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8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729" y="1591056"/>
            <a:ext cx="8170500" cy="4834733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smtClean="0"/>
              <a:t>APPROCE INVESTISSEUR GESTIONNAIRE</a:t>
            </a:r>
            <a:endParaRPr lang="en-US" dirty="0" smtClean="0"/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2015=&gt; Commune </a:t>
            </a:r>
            <a:r>
              <a:rPr lang="en-US" dirty="0" err="1" smtClean="0"/>
              <a:t>d’Anosimena</a:t>
            </a:r>
            <a:r>
              <a:rPr lang="en-US" dirty="0" smtClean="0"/>
              <a:t>: </a:t>
            </a:r>
            <a:r>
              <a:rPr lang="en-US" dirty="0" err="1" smtClean="0"/>
              <a:t>Masiakampy</a:t>
            </a:r>
            <a:endParaRPr lang="en-US" dirty="0" smtClean="0"/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2016=&gt; Commune de </a:t>
            </a:r>
            <a:r>
              <a:rPr lang="en-US" dirty="0" err="1" smtClean="0"/>
              <a:t>Manambina</a:t>
            </a:r>
            <a:r>
              <a:rPr lang="en-US" dirty="0" smtClean="0"/>
              <a:t>: Chef-lieu.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3042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CONTEXTE</a:t>
            </a:r>
            <a:endParaRPr lang="en-US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 </a:t>
            </a:r>
            <a:r>
              <a:rPr lang="fr-FR" dirty="0" err="1" smtClean="0"/>
              <a:t>Masiakampy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90" y="2032490"/>
            <a:ext cx="4131905" cy="309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895" y="2032490"/>
            <a:ext cx="4131905" cy="309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 </a:t>
            </a:r>
            <a:r>
              <a:rPr lang="fr-FR" dirty="0" err="1" smtClean="0"/>
              <a:t>Manambina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38" y="2286000"/>
            <a:ext cx="4393324" cy="3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962" y="2286000"/>
            <a:ext cx="4393325" cy="329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729" y="1591056"/>
            <a:ext cx="8170500" cy="483473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err="1" smtClean="0"/>
              <a:t>Particîpation</a:t>
            </a:r>
            <a:r>
              <a:rPr lang="en-US" b="1" i="1" dirty="0" smtClean="0"/>
              <a:t> à </a:t>
            </a:r>
            <a:r>
              <a:rPr lang="en-US" b="1" i="1" dirty="0" err="1" smtClean="0"/>
              <a:t>l’investissement</a:t>
            </a:r>
            <a:r>
              <a:rPr lang="en-US" b="1" i="1" dirty="0" smtClean="0"/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smtClean="0"/>
              <a:t>Construction des infrastructures.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err="1" smtClean="0"/>
              <a:t>Gestion</a:t>
            </a:r>
            <a:r>
              <a:rPr lang="en-US" b="1" i="1" dirty="0" smtClean="0"/>
              <a:t>, exploitation et </a:t>
            </a:r>
            <a:r>
              <a:rPr lang="en-US" b="1" i="1" dirty="0" err="1" smtClean="0"/>
              <a:t>pérennisation</a:t>
            </a:r>
            <a:r>
              <a:rPr lang="en-US" b="1" i="1" dirty="0" smtClean="0"/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err="1" smtClean="0"/>
              <a:t>Fourniture</a:t>
            </a:r>
            <a:r>
              <a:rPr lang="en-US" b="1" i="1" dirty="0" smtClean="0"/>
              <a:t> de service durable en eau potable: </a:t>
            </a:r>
            <a:r>
              <a:rPr lang="en-US" b="1" i="1" dirty="0" err="1" smtClean="0"/>
              <a:t>Equilibre</a:t>
            </a:r>
            <a:r>
              <a:rPr lang="en-US" b="1" i="1" dirty="0" smtClean="0"/>
              <a:t> entre la </a:t>
            </a:r>
            <a:r>
              <a:rPr lang="en-US" b="1" i="1" dirty="0" err="1" smtClean="0"/>
              <a:t>trilogie</a:t>
            </a:r>
            <a:r>
              <a:rPr lang="en-US" b="1" i="1" dirty="0" smtClean="0"/>
              <a:t> “social-</a:t>
            </a:r>
            <a:r>
              <a:rPr lang="en-US" b="1" i="1" dirty="0" err="1" smtClean="0"/>
              <a:t>économique</a:t>
            </a:r>
            <a:r>
              <a:rPr lang="en-US" b="1" i="1" dirty="0" smtClean="0"/>
              <a:t>-</a:t>
            </a:r>
            <a:r>
              <a:rPr lang="en-US" b="1" i="1" dirty="0" err="1" smtClean="0"/>
              <a:t>environnement</a:t>
            </a:r>
            <a:r>
              <a:rPr lang="en-US" b="1" i="1" dirty="0" smtClean="0"/>
              <a:t>”.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err="1" smtClean="0"/>
              <a:t>Planification</a:t>
            </a:r>
            <a:r>
              <a:rPr lang="en-US" b="1" i="1" dirty="0" smtClean="0"/>
              <a:t> </a:t>
            </a:r>
            <a:r>
              <a:rPr lang="en-US" b="1" i="1" dirty="0" err="1" smtClean="0"/>
              <a:t>conjointe</a:t>
            </a:r>
            <a:r>
              <a:rPr lang="en-US" b="1" i="1" dirty="0" smtClean="0"/>
              <a:t> avec la Commune de </a:t>
            </a:r>
            <a:r>
              <a:rPr lang="en-US" b="1" i="1" dirty="0" err="1" smtClean="0"/>
              <a:t>l’extension</a:t>
            </a:r>
            <a:r>
              <a:rPr lang="en-US" b="1" i="1" dirty="0" smtClean="0"/>
              <a:t> du </a:t>
            </a:r>
            <a:r>
              <a:rPr lang="en-US" b="1" i="1" dirty="0" err="1" smtClean="0"/>
              <a:t>réseau</a:t>
            </a:r>
            <a:r>
              <a:rPr lang="en-US" b="1" i="1" dirty="0" smtClean="0"/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smtClean="0"/>
              <a:t>Police administrative du </a:t>
            </a:r>
            <a:r>
              <a:rPr lang="en-US" b="1" i="1" dirty="0" err="1" smtClean="0"/>
              <a:t>réseau</a:t>
            </a:r>
            <a:r>
              <a:rPr lang="en-US" b="1" i="1" dirty="0" smtClean="0"/>
              <a:t> </a:t>
            </a:r>
            <a:r>
              <a:rPr lang="en-US" b="1" i="1" dirty="0" err="1" smtClean="0"/>
              <a:t>d’approvisionnement</a:t>
            </a:r>
            <a:r>
              <a:rPr lang="en-US" b="1" i="1" dirty="0" smtClean="0"/>
              <a:t> en eau.</a:t>
            </a:r>
          </a:p>
          <a:p>
            <a:pPr>
              <a:lnSpc>
                <a:spcPct val="150000"/>
              </a:lnSpc>
              <a:buFont typeface="Wingdings" charset="2"/>
              <a:buChar char=""/>
            </a:pPr>
            <a:r>
              <a:rPr lang="en-US" b="1" i="1" dirty="0" err="1" smtClean="0"/>
              <a:t>Fourniture</a:t>
            </a:r>
            <a:r>
              <a:rPr lang="en-US" b="1" i="1" dirty="0" smtClean="0"/>
              <a:t> de rapports </a:t>
            </a:r>
            <a:r>
              <a:rPr lang="en-US" b="1" i="1" dirty="0" err="1" smtClean="0"/>
              <a:t>annuels</a:t>
            </a:r>
            <a:r>
              <a:rPr lang="en-US" b="1" i="1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3042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smtClean="0"/>
              <a:t>ROLE DU PRIVE DANS L’APPROVISIONNEMENT EN EAU</a:t>
            </a:r>
            <a:endParaRPr lang="en-US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3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0093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smtClean="0"/>
              <a:t>VECUS DANS LE DEVELOPPEMENT DE L’APPROCHE</a:t>
            </a:r>
            <a:endParaRPr lang="en-US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95632" y="1239260"/>
            <a:ext cx="7706924" cy="53760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fr-FR" dirty="0" smtClean="0"/>
              <a:t>Utilisation fréquente de l’eau pendant la période de récolte.</a:t>
            </a:r>
          </a:p>
          <a:p>
            <a:pPr algn="just">
              <a:lnSpc>
                <a:spcPct val="160000"/>
              </a:lnSpc>
            </a:pPr>
            <a:r>
              <a:rPr lang="fr-FR" dirty="0" smtClean="0"/>
              <a:t>Amélioration de revenus économiques des petits opérateurs locaux (restaurant, base de vie </a:t>
            </a:r>
            <a:r>
              <a:rPr lang="fr-FR" dirty="0" err="1" smtClean="0"/>
              <a:t>Soctam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pPr algn="just">
              <a:lnSpc>
                <a:spcPct val="160000"/>
              </a:lnSpc>
            </a:pPr>
            <a:r>
              <a:rPr lang="fr-FR" dirty="0" smtClean="0"/>
              <a:t>Facilitation de l’accueil des visiteurs.</a:t>
            </a:r>
          </a:p>
          <a:p>
            <a:pPr algn="just">
              <a:lnSpc>
                <a:spcPct val="160000"/>
              </a:lnSpc>
            </a:pPr>
            <a:r>
              <a:rPr lang="fr-FR" dirty="0" smtClean="0"/>
              <a:t>Acte de sabotage (jet de pierres sur les panneaux)</a:t>
            </a:r>
          </a:p>
          <a:p>
            <a:pPr algn="just">
              <a:lnSpc>
                <a:spcPct val="160000"/>
              </a:lnSpc>
            </a:pPr>
            <a:r>
              <a:rPr lang="fr-FR" dirty="0" smtClean="0"/>
              <a:t>Valorisation des ressources locales (humaine, matérielle)</a:t>
            </a:r>
          </a:p>
          <a:p>
            <a:pPr algn="just">
              <a:lnSpc>
                <a:spcPct val="160000"/>
              </a:lnSpc>
            </a:pPr>
            <a:r>
              <a:rPr lang="fr-FR" dirty="0" smtClean="0"/>
              <a:t>Vente d’eau aux autres consommateurs</a:t>
            </a:r>
          </a:p>
          <a:p>
            <a:pPr algn="just">
              <a:lnSpc>
                <a:spcPct val="160000"/>
              </a:lnSpc>
            </a:pPr>
            <a:r>
              <a:rPr lang="fr-FR" dirty="0" smtClean="0"/>
              <a:t>1107 personnes desservies à </a:t>
            </a:r>
            <a:r>
              <a:rPr lang="fr-FR" dirty="0" err="1" smtClean="0"/>
              <a:t>Masiakampy</a:t>
            </a:r>
            <a:r>
              <a:rPr lang="fr-FR" dirty="0" smtClean="0"/>
              <a:t> vs 772 à </a:t>
            </a:r>
            <a:r>
              <a:rPr lang="fr-FR" dirty="0" err="1" smtClean="0"/>
              <a:t>Manambina</a:t>
            </a:r>
            <a:r>
              <a:rPr lang="fr-FR" dirty="0" smtClean="0"/>
              <a:t>.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1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056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smtClean="0"/>
              <a:t>POINTS POSITIFS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970" y="1128889"/>
            <a:ext cx="7554755" cy="48897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smtClean="0"/>
              <a:t>Co-</a:t>
            </a:r>
            <a:r>
              <a:rPr lang="en-US" sz="2400" dirty="0" err="1" smtClean="0"/>
              <a:t>financement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l’investissement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Qualité</a:t>
            </a:r>
            <a:r>
              <a:rPr lang="en-US" sz="2400" dirty="0" smtClean="0"/>
              <a:t> de </a:t>
            </a:r>
            <a:r>
              <a:rPr lang="en-US" sz="2400" dirty="0" err="1" smtClean="0"/>
              <a:t>mise</a:t>
            </a:r>
            <a:r>
              <a:rPr lang="en-US" sz="2400" dirty="0" smtClean="0"/>
              <a:t> en oeuvre des infrastructures.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Valorisation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ressources</a:t>
            </a:r>
            <a:r>
              <a:rPr lang="en-US" sz="2400" dirty="0" smtClean="0"/>
              <a:t> locales.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Amélioration</a:t>
            </a:r>
            <a:r>
              <a:rPr lang="en-US" sz="2400" dirty="0" smtClean="0"/>
              <a:t> de </a:t>
            </a:r>
            <a:r>
              <a:rPr lang="en-US" sz="2400" dirty="0" err="1" smtClean="0"/>
              <a:t>revenus</a:t>
            </a:r>
            <a:r>
              <a:rPr lang="en-US" sz="2400" dirty="0" smtClean="0"/>
              <a:t> des </a:t>
            </a:r>
            <a:r>
              <a:rPr lang="en-US" sz="2400" dirty="0" err="1" smtClean="0"/>
              <a:t>opérateurs</a:t>
            </a:r>
            <a:r>
              <a:rPr lang="en-US" sz="2400" dirty="0" smtClean="0"/>
              <a:t> </a:t>
            </a:r>
            <a:r>
              <a:rPr lang="en-US" sz="2400" dirty="0" err="1" smtClean="0"/>
              <a:t>locaux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Capitalisation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acquis</a:t>
            </a:r>
            <a:r>
              <a:rPr lang="en-US" sz="2400" dirty="0" smtClean="0"/>
              <a:t> </a:t>
            </a:r>
            <a:r>
              <a:rPr lang="en-US" sz="2400" dirty="0" err="1" smtClean="0"/>
              <a:t>duplicbles</a:t>
            </a:r>
            <a:r>
              <a:rPr lang="en-US" sz="2400" dirty="0" smtClean="0"/>
              <a:t> à </a:t>
            </a:r>
            <a:r>
              <a:rPr lang="en-US" sz="2400" dirty="0" err="1" smtClean="0"/>
              <a:t>l’échelle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Amélioration</a:t>
            </a:r>
            <a:r>
              <a:rPr lang="en-US" sz="2400" dirty="0" smtClean="0"/>
              <a:t> continue de la </a:t>
            </a:r>
            <a:r>
              <a:rPr lang="en-US" sz="2400" dirty="0" err="1" smtClean="0"/>
              <a:t>technologie</a:t>
            </a:r>
            <a:r>
              <a:rPr lang="en-US" sz="2400" dirty="0" smtClean="0"/>
              <a:t> de </a:t>
            </a:r>
            <a:r>
              <a:rPr lang="en-US" sz="2400" dirty="0" err="1" smtClean="0"/>
              <a:t>captage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smtClean="0"/>
              <a:t>Facilitation de </a:t>
            </a:r>
            <a:r>
              <a:rPr lang="en-US" sz="2400" dirty="0" err="1" smtClean="0"/>
              <a:t>branchement</a:t>
            </a:r>
            <a:r>
              <a:rPr lang="en-US" sz="2400" dirty="0" smtClean="0"/>
              <a:t> par </a:t>
            </a:r>
            <a:r>
              <a:rPr lang="en-US" sz="2400" dirty="0" err="1" smtClean="0"/>
              <a:t>allègement</a:t>
            </a:r>
            <a:r>
              <a:rPr lang="en-US" sz="2400" dirty="0" smtClean="0"/>
              <a:t> de </a:t>
            </a:r>
            <a:r>
              <a:rPr lang="en-US" sz="2400" dirty="0" err="1" smtClean="0"/>
              <a:t>devis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Fidélisation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consommateurs</a:t>
            </a:r>
            <a:r>
              <a:rPr lang="en-US" sz="2400" dirty="0" smtClean="0"/>
              <a:t> au service.</a:t>
            </a:r>
          </a:p>
          <a:p>
            <a:pPr>
              <a:buFont typeface="Wingdings" charset="2"/>
              <a:buChar char="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"/>
            </a:pPr>
            <a:endParaRPr lang="en-US" dirty="0" smtClean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0561"/>
          </a:xfrm>
        </p:spPr>
        <p:txBody>
          <a:bodyPr>
            <a:normAutofit/>
          </a:bodyPr>
          <a:lstStyle/>
          <a:p>
            <a:pPr marL="742950" indent="-742950"/>
            <a:r>
              <a:rPr lang="en-US" sz="3600" dirty="0" smtClean="0"/>
              <a:t>5.   POINTS A AMELIORER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970" y="1360389"/>
            <a:ext cx="7554755" cy="48897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Couverture</a:t>
            </a:r>
            <a:r>
              <a:rPr lang="en-US" sz="2400" dirty="0" smtClean="0"/>
              <a:t> </a:t>
            </a:r>
            <a:r>
              <a:rPr lang="en-US" sz="2400" dirty="0" err="1" smtClean="0"/>
              <a:t>totale</a:t>
            </a:r>
            <a:r>
              <a:rPr lang="en-US" sz="2400" dirty="0" smtClean="0"/>
              <a:t> de la Commune.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Disponibilité</a:t>
            </a:r>
            <a:r>
              <a:rPr lang="en-US" sz="2400" dirty="0" smtClean="0"/>
              <a:t> des </a:t>
            </a:r>
            <a:r>
              <a:rPr lang="en-US" sz="2400" dirty="0" err="1" smtClean="0"/>
              <a:t>pièces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d’une</a:t>
            </a:r>
            <a:r>
              <a:rPr lang="en-US" sz="2400" dirty="0" smtClean="0"/>
              <a:t> </a:t>
            </a:r>
            <a:r>
              <a:rPr lang="en-US" sz="2400" dirty="0" err="1" smtClean="0"/>
              <a:t>pompe</a:t>
            </a:r>
            <a:r>
              <a:rPr lang="en-US" sz="2400" dirty="0" smtClean="0"/>
              <a:t> de </a:t>
            </a:r>
            <a:r>
              <a:rPr lang="en-US" sz="2400" dirty="0" err="1" smtClean="0"/>
              <a:t>rechange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Contrat</a:t>
            </a:r>
            <a:r>
              <a:rPr lang="en-US" sz="2400" dirty="0" smtClean="0"/>
              <a:t>: protection de </a:t>
            </a:r>
            <a:r>
              <a:rPr lang="en-US" sz="2400" dirty="0" err="1" smtClean="0"/>
              <a:t>l’intégrité</a:t>
            </a:r>
            <a:r>
              <a:rPr lang="en-US" sz="2400" dirty="0" smtClean="0"/>
              <a:t> </a:t>
            </a:r>
            <a:r>
              <a:rPr lang="en-US" sz="2400" dirty="0" err="1" smtClean="0"/>
              <a:t>géographique</a:t>
            </a:r>
            <a:r>
              <a:rPr lang="en-US" sz="2400" dirty="0" smtClean="0"/>
              <a:t> du </a:t>
            </a:r>
            <a:r>
              <a:rPr lang="en-US" sz="2400" dirty="0" err="1" smtClean="0"/>
              <a:t>périmètre</a:t>
            </a:r>
            <a:r>
              <a:rPr lang="en-US" sz="2400" dirty="0" smtClean="0"/>
              <a:t> de la </a:t>
            </a:r>
            <a:r>
              <a:rPr lang="en-US" sz="2400" dirty="0" err="1" smtClean="0"/>
              <a:t>gestion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Commune.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Saupoudrage</a:t>
            </a:r>
            <a:r>
              <a:rPr lang="en-US" sz="2400" dirty="0" smtClean="0"/>
              <a:t> de </a:t>
            </a:r>
            <a:r>
              <a:rPr lang="en-US" sz="2400" dirty="0" err="1" smtClean="0"/>
              <a:t>deux</a:t>
            </a:r>
            <a:r>
              <a:rPr lang="en-US" sz="2400" dirty="0" smtClean="0"/>
              <a:t> </a:t>
            </a:r>
            <a:r>
              <a:rPr lang="en-US" sz="2400" dirty="0" err="1" smtClean="0"/>
              <a:t>projets</a:t>
            </a:r>
            <a:r>
              <a:rPr lang="en-US" sz="2400" dirty="0" smtClean="0"/>
              <a:t> à </a:t>
            </a:r>
            <a:r>
              <a:rPr lang="en-US" sz="2400" dirty="0" err="1" smtClean="0"/>
              <a:t>écarter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Wingdings" charset="2"/>
              <a:buChar char=""/>
            </a:pPr>
            <a:r>
              <a:rPr lang="en-US" sz="2400" dirty="0" err="1" smtClean="0"/>
              <a:t>Approche</a:t>
            </a:r>
            <a:r>
              <a:rPr lang="en-US" sz="2400" dirty="0" smtClean="0"/>
              <a:t> </a:t>
            </a:r>
            <a:r>
              <a:rPr lang="en-US" sz="2400" dirty="0" err="1" smtClean="0"/>
              <a:t>bâtarde</a:t>
            </a:r>
            <a:r>
              <a:rPr lang="en-US" sz="2400" dirty="0" smtClean="0"/>
              <a:t> à </a:t>
            </a:r>
            <a:r>
              <a:rPr lang="en-US" sz="2400" dirty="0" err="1" smtClean="0"/>
              <a:t>éviter</a:t>
            </a:r>
            <a:r>
              <a:rPr lang="en-US" sz="2400" dirty="0" smtClean="0"/>
              <a:t>: </a:t>
            </a:r>
            <a:r>
              <a:rPr lang="en-US" sz="2400" dirty="0" err="1" smtClean="0"/>
              <a:t>privé</a:t>
            </a:r>
            <a:r>
              <a:rPr lang="en-US" sz="2400" dirty="0" smtClean="0"/>
              <a:t> et </a:t>
            </a:r>
            <a:r>
              <a:rPr lang="en-US" sz="2400" dirty="0" err="1" smtClean="0"/>
              <a:t>communautaire</a:t>
            </a:r>
            <a:r>
              <a:rPr lang="en-US" sz="2400" dirty="0" smtClean="0"/>
              <a:t>.</a:t>
            </a:r>
          </a:p>
          <a:p>
            <a:pPr>
              <a:buFont typeface="Wingdings" charset="2"/>
              <a:buChar char="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"/>
            </a:pPr>
            <a:endParaRPr lang="en-US" dirty="0" smtClean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1429</TotalTime>
  <Words>411</Words>
  <Application>Microsoft Macintosh PowerPoint</Application>
  <PresentationFormat>Affichage à l'écran (4:3)</PresentationFormat>
  <Paragraphs>80</Paragraphs>
  <Slides>12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Waveform</vt:lpstr>
      <vt:lpstr>Document Microsoft Office Word</vt:lpstr>
      <vt:lpstr>TEMOIGNAGES SUR PPP DANS LE SECTEUR WASH</vt:lpstr>
      <vt:lpstr>Diapositive 2</vt:lpstr>
      <vt:lpstr>CONTEXTE</vt:lpstr>
      <vt:lpstr>Site Masiakampy</vt:lpstr>
      <vt:lpstr>Site Manambina</vt:lpstr>
      <vt:lpstr>ROLE DU PRIVE DANS L’APPROVISIONNEMENT EN EAU</vt:lpstr>
      <vt:lpstr>VECUS DANS LE DEVELOPPEMENT DE L’APPROCHE</vt:lpstr>
      <vt:lpstr>POINTS POSITIFS</vt:lpstr>
      <vt:lpstr>5.   POINTS A AMELIORER</vt:lpstr>
      <vt:lpstr>6.   LIMITES DE L’APPROCHE</vt:lpstr>
      <vt:lpstr>7.   RECOMMANDATIONS</vt:lpstr>
      <vt:lpstr>MERCI BIEN DE VOTRE ATTENTION!</vt:lpstr>
    </vt:vector>
  </TitlesOfParts>
  <Company>E.C.Abraham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CONSUMERS’ BEHAVIOUR ON DOMESTIC WATER SUPPLY</dc:title>
  <dc:creator>Hery Abraham RAKOTOMANANTSOA</dc:creator>
  <cp:lastModifiedBy>GATES</cp:lastModifiedBy>
  <cp:revision>65</cp:revision>
  <dcterms:created xsi:type="dcterms:W3CDTF">2016-05-04T07:02:57Z</dcterms:created>
  <dcterms:modified xsi:type="dcterms:W3CDTF">2018-04-19T19:51:21Z</dcterms:modified>
</cp:coreProperties>
</file>